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826b9f1-9c36-a6f6-97b6-93496e246e07}">
          <p14:sldIdLst>
            <p14:sldId id="256"/>
            <p14:sldId id="257"/>
          </p14:sldIdLst>
        </p14:section>
        <p14:section name="I. Remarques importantes" id="{e695addf-c18f-adea-199d-f10598767535}">
          <p14:sldIdLst>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Lst>
        </p14:section>
        <p14:section name="II. Notre manière d’écrire les sources" id="{2754ab72-aa57-0aad-e3c8-844689fa1158}">
          <p14:sldIdLst>
            <p14:sldId id="278"/>
            <p14:sldId id="279"/>
            <p14:sldId id="280"/>
            <p14:sldId id="281"/>
            <p14:sldId id="282"/>
            <p14:sldId id="283"/>
            <p14:sldId id="284"/>
            <p14:sldId id="285"/>
            <p14:sldId id="286"/>
            <p14:sldId id="287"/>
            <p14:sldId id="288"/>
            <p14:sldId id="289"/>
            <p14:sldId id="290"/>
            <p14:sldId id="291"/>
            <p14:sldId id="292"/>
            <p14:sldId id="293"/>
            <p14:sldId id="294"/>
          </p14:sldIdLst>
        </p14:section>
        <p14:section name="Clôture" id="{5df4b936-3040-d6fc-99c5-98d0ff3cb5af}">
          <p14:sldIdLst>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2"/>
          </a:solidFill>
          <a:ln/>
        </p:spPr>
      </p:sp>
      <p:sp>
        <p:nvSpPr>
          <p:cNvPr id="3" name="Text 1"/>
          <p:cNvSpPr/>
          <p:nvPr>
            <p:ph idx="101" type="title" hasCustomPrompt="1"/>
          </p:nvPr>
        </p:nvSpPr>
        <p:spPr>
          <a:xfrm>
            <a:off x="731520" y="914400"/>
            <a:ext cx="5852160" cy="2011680"/>
          </a:xfrm>
          <a:prstGeom prst="rect">
            <a:avLst/>
          </a:prstGeom>
          <a:noFill/>
          <a:ln/>
        </p:spPr>
        <p:txBody>
          <a:bodyPr wrap="square" rtlCol="0"/>
          <a:lstStyle>
            <a:lvl1pPr algn="l" indent="0" marL="0">
              <a:buNone/>
              <a:defRPr lang="en-US" sz="3600" b="1" dirty="0">
                <a:solidFill>
                  <a:schemeClr val="bg1"/>
                </a:solidFill>
              </a:defRPr>
            </a:lvl1pPr>
          </a:lstStyle>
          <a:p>
            <a:pPr algn="l" indent="0" marL="0">
              <a:buNone/>
            </a:pPr>
            <a:endParaRPr lang="en-US" sz="3600" dirty="0"/>
          </a:p>
        </p:txBody>
      </p:sp>
      <p:sp>
        <p:nvSpPr>
          <p:cNvPr id="4" name="Text 1"/>
          <p:cNvSpPr/>
          <p:nvPr>
            <p:ph idx="102" type="body" hasCustomPrompt="1"/>
          </p:nvPr>
        </p:nvSpPr>
        <p:spPr>
          <a:xfrm>
            <a:off x="731520" y="3154680"/>
            <a:ext cx="5852160" cy="1371600"/>
          </a:xfrm>
          <a:prstGeom prst="rect">
            <a:avLst/>
          </a:prstGeom>
          <a:noFill/>
          <a:ln/>
        </p:spPr>
        <p:txBody>
          <a:bodyPr wrap="square" rtlCol="0"/>
          <a:lstStyle>
            <a:lvl1pPr algn="l" indent="0" marL="0">
              <a:buNone/>
              <a:defRPr lang="en-US" sz="1800" dirty="0">
                <a:solidFill>
                  <a:schemeClr val="bg2"/>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U1">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rtlCol="0"/>
          <a:lstStyle>
            <a:lvl1pPr algn="l" indent="0" marL="0">
              <a:buNone/>
              <a:defRPr lang="en-US" sz="1200" b="1" dirty="0">
                <a:solidFill>
                  <a:schemeClr val="accent1"/>
                </a:solidFill>
              </a:defRPr>
            </a:lvl1pPr>
          </a:lstStyle>
          <a:p>
            <a:pPr algn="l" indent="0" marL="0">
              <a:buNone/>
            </a:pP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rtlCol="0"/>
          <a:lstStyle>
            <a:lvl1pPr algn="l" indent="0" marL="0">
              <a:buNone/>
              <a:defRPr lang="en-US" sz="2800" b="1" dirty="0">
                <a:solidFill>
                  <a:schemeClr val="tx2"/>
                </a:solidFill>
              </a:defRPr>
            </a:lvl1pPr>
          </a:lstStyle>
          <a:p>
            <a:pPr algn="l" indent="0" marL="0">
              <a:buNone/>
            </a:pPr>
            <a:endParaRPr lang="en-US" sz="2800" dirty="0"/>
          </a:p>
        </p:txBody>
      </p:sp>
      <p:sp>
        <p:nvSpPr>
          <p:cNvPr id="4" name="Text 0"/>
          <p:cNvSpPr/>
          <p:nvPr/>
        </p:nvSpPr>
        <p:spPr>
          <a:xfrm>
            <a:off x="457200" y="4773168"/>
            <a:ext cx="5943600" cy="256032"/>
          </a:xfrm>
          <a:prstGeom prst="rect">
            <a:avLst/>
          </a:prstGeom>
          <a:noFill/>
          <a:ln/>
        </p:spPr>
        <p:txBody>
          <a:bodyPr wrap="square" lIns="0" tIns="0" rIns="0" bIns="0" rtlCol="0" anchor="ctr"/>
          <a:lstStyle/>
          <a:p>
            <a:pPr algn="l" indent="0" marL="0">
              <a:buNone/>
            </a:pPr>
            <a:r>
              <a:rPr lang="en-US" sz="1000" dirty="0">
                <a:solidFill>
                  <a:srgbClr val="6B6469"/>
                </a:solidFill>
              </a:rPr>
              <a:t>Méthodologie scientifique · Theologicum Saint François de Sales</a:t>
            </a:r>
            <a:endParaRPr lang="en-US" sz="10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U2">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rtlCol="0"/>
          <a:lstStyle>
            <a:lvl1pPr algn="l" indent="0" marL="0">
              <a:buNone/>
              <a:defRPr lang="en-US" sz="1200" b="1" dirty="0">
                <a:solidFill>
                  <a:schemeClr val="accent3"/>
                </a:solidFill>
              </a:defRPr>
            </a:lvl1pPr>
          </a:lstStyle>
          <a:p>
            <a:pPr algn="l" indent="0" marL="0">
              <a:buNone/>
            </a:pP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rtlCol="0"/>
          <a:lstStyle>
            <a:lvl1pPr algn="l" indent="0" marL="0">
              <a:buNone/>
              <a:defRPr lang="en-US" sz="2800" b="1" dirty="0">
                <a:solidFill>
                  <a:schemeClr val="accent3"/>
                </a:solidFill>
              </a:defRPr>
            </a:lvl1pPr>
          </a:lstStyle>
          <a:p>
            <a:pPr algn="l" indent="0" marL="0">
              <a:buNone/>
            </a:pPr>
            <a:endParaRPr lang="en-US" sz="2800" dirty="0"/>
          </a:p>
        </p:txBody>
      </p:sp>
      <p:sp>
        <p:nvSpPr>
          <p:cNvPr id="4" name="Text 0"/>
          <p:cNvSpPr/>
          <p:nvPr/>
        </p:nvSpPr>
        <p:spPr>
          <a:xfrm>
            <a:off x="457200" y="4773168"/>
            <a:ext cx="5943600" cy="256032"/>
          </a:xfrm>
          <a:prstGeom prst="rect">
            <a:avLst/>
          </a:prstGeom>
          <a:noFill/>
          <a:ln/>
        </p:spPr>
        <p:txBody>
          <a:bodyPr wrap="square" lIns="0" tIns="0" rIns="0" bIns="0" rtlCol="0" anchor="ctr"/>
          <a:lstStyle/>
          <a:p>
            <a:pPr algn="l" indent="0" marL="0">
              <a:buNone/>
            </a:pPr>
            <a:r>
              <a:rPr lang="en-US" sz="1000" dirty="0">
                <a:solidFill>
                  <a:srgbClr val="6B6469"/>
                </a:solidFill>
              </a:rPr>
              <a:t>Méthodologie scientifique · Theologicum Saint François de Sales</a:t>
            </a:r>
            <a:endParaRPr lang="en-US" sz="10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Text 1"/>
          <p:cNvSpPr/>
          <p:nvPr>
            <p:ph idx="101" type="title" hasCustomPrompt="1"/>
          </p:nvPr>
        </p:nvSpPr>
        <p:spPr>
          <a:xfrm>
            <a:off x="3108960" y="1188720"/>
            <a:ext cx="5577840" cy="1737360"/>
          </a:xfrm>
          <a:prstGeom prst="rect">
            <a:avLst/>
          </a:prstGeom>
          <a:noFill/>
          <a:ln/>
        </p:spPr>
        <p:txBody>
          <a:bodyPr wrap="square" rtlCol="0"/>
          <a:lstStyle>
            <a:lvl1pPr algn="l" indent="0" marL="0">
              <a:buNone/>
              <a:defRPr lang="en-US" sz="3600" b="1" dirty="0">
                <a:solidFill>
                  <a:schemeClr val="bg1"/>
                </a:solidFill>
              </a:defRPr>
            </a:lvl1pPr>
          </a:lstStyle>
          <a:p>
            <a:pPr algn="l" indent="0" marL="0">
              <a:buNone/>
            </a:pPr>
            <a:endParaRPr lang="en-US" sz="3600" dirty="0"/>
          </a:p>
        </p:txBody>
      </p:sp>
      <p:sp>
        <p:nvSpPr>
          <p:cNvPr id="4" name="Text 1"/>
          <p:cNvSpPr/>
          <p:nvPr>
            <p:ph idx="102" type="body" hasCustomPrompt="1"/>
          </p:nvPr>
        </p:nvSpPr>
        <p:spPr>
          <a:xfrm>
            <a:off x="3108960" y="3017520"/>
            <a:ext cx="5577840" cy="1280160"/>
          </a:xfrm>
          <a:prstGeom prst="rect">
            <a:avLst/>
          </a:prstGeom>
          <a:noFill/>
          <a:ln/>
        </p:spPr>
        <p:txBody>
          <a:bodyPr wrap="square" rtlCol="0"/>
          <a:lstStyle>
            <a:lvl1pPr algn="l" indent="0" marL="0">
              <a:buNone/>
              <a:defRPr lang="en-US" sz="1600" dirty="0">
                <a:solidFill>
                  <a:schemeClr val="bg1"/>
                </a:solidFill>
              </a:defRPr>
            </a:lvl1pPr>
          </a:lstStyle>
          <a:p>
            <a:pPr algn="l" indent="0" marL="0">
              <a:buNone/>
            </a:pPr>
            <a:endParaRPr lang="en-US" sz="16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3"/>
          </a:solidFill>
          <a:ln/>
        </p:spPr>
      </p:sp>
      <p:sp>
        <p:nvSpPr>
          <p:cNvPr id="3" name="Text 1"/>
          <p:cNvSpPr/>
          <p:nvPr>
            <p:ph idx="101" type="title" hasCustomPrompt="1"/>
          </p:nvPr>
        </p:nvSpPr>
        <p:spPr>
          <a:xfrm>
            <a:off x="3108960" y="1188720"/>
            <a:ext cx="5577840" cy="1737360"/>
          </a:xfrm>
          <a:prstGeom prst="rect">
            <a:avLst/>
          </a:prstGeom>
          <a:noFill/>
          <a:ln/>
        </p:spPr>
        <p:txBody>
          <a:bodyPr wrap="square" rtlCol="0"/>
          <a:lstStyle>
            <a:lvl1pPr algn="l" indent="0" marL="0">
              <a:buNone/>
              <a:defRPr lang="en-US" sz="3600" b="1" dirty="0">
                <a:solidFill>
                  <a:schemeClr val="bg1"/>
                </a:solidFill>
              </a:defRPr>
            </a:lvl1pPr>
          </a:lstStyle>
          <a:p>
            <a:pPr algn="l" indent="0" marL="0">
              <a:buNone/>
            </a:pPr>
            <a:endParaRPr lang="en-US" sz="3600" dirty="0"/>
          </a:p>
        </p:txBody>
      </p:sp>
      <p:sp>
        <p:nvSpPr>
          <p:cNvPr id="4" name="Text 1"/>
          <p:cNvSpPr/>
          <p:nvPr>
            <p:ph idx="102" type="body" hasCustomPrompt="1"/>
          </p:nvPr>
        </p:nvSpPr>
        <p:spPr>
          <a:xfrm>
            <a:off x="3108960" y="3017520"/>
            <a:ext cx="5577840" cy="1280160"/>
          </a:xfrm>
          <a:prstGeom prst="rect">
            <a:avLst/>
          </a:prstGeom>
          <a:noFill/>
          <a:ln/>
        </p:spPr>
        <p:txBody>
          <a:bodyPr wrap="square" rtlCol="0"/>
          <a:lstStyle>
            <a:lvl1pPr algn="l" indent="0" marL="0">
              <a:buNone/>
              <a:defRPr lang="en-US" sz="1600" dirty="0">
                <a:solidFill>
                  <a:schemeClr val="bg1"/>
                </a:solidFill>
              </a:defRPr>
            </a:lvl1pPr>
          </a:lstStyle>
          <a:p>
            <a:pPr algn="l" indent="0" marL="0">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motif"/>
          <p:cNvSpPr/>
          <p:nvPr/>
        </p:nvSpPr>
        <p:spPr>
          <a:xfrm>
            <a:off x="6400800" y="640080"/>
            <a:ext cx="3291840" cy="3291840"/>
          </a:xfrm>
          <a:prstGeom prst="ellipse">
            <a:avLst/>
          </a:prstGeom>
          <a:solidFill>
            <a:schemeClr val="accent2">
              <a:alpha val="30000"/>
            </a:schemeClr>
          </a:solidFill>
          <a:ln w="12700">
            <a:solidFill>
              <a:schemeClr val="accent2">
                <a:alpha val="30000"/>
              </a:schemeClr>
            </a:solidFill>
            <a:prstDash val="solid"/>
          </a:ln>
        </p:spPr>
      </p:sp>
      <p:sp>
        <p:nvSpPr>
          <p:cNvPr id="3" name="motif 2"/>
          <p:cNvSpPr/>
          <p:nvPr/>
        </p:nvSpPr>
        <p:spPr>
          <a:xfrm>
            <a:off x="7223760" y="2651760"/>
            <a:ext cx="2651760" cy="2651760"/>
          </a:xfrm>
          <a:prstGeom prst="ellipse">
            <a:avLst/>
          </a:prstGeom>
          <a:solidFill>
            <a:schemeClr val="accent3">
              <a:alpha val="60000"/>
            </a:schemeClr>
          </a:solidFill>
          <a:ln w="12700">
            <a:solidFill>
              <a:schemeClr val="accent3">
                <a:alpha val="60000"/>
              </a:schemeClr>
            </a:solidFill>
            <a:prstDash val="solid"/>
          </a:ln>
        </p:spPr>
      </p:sp>
      <p:sp>
        <p:nvSpPr>
          <p:cNvPr id="4" name="motif 3"/>
          <p:cNvSpPr/>
          <p:nvPr/>
        </p:nvSpPr>
        <p:spPr>
          <a:xfrm>
            <a:off x="5669280" y="3566160"/>
            <a:ext cx="1280160" cy="1280160"/>
          </a:xfrm>
          <a:prstGeom prst="ellipse">
            <a:avLst/>
          </a:prstGeom>
          <a:solidFill>
            <a:schemeClr val="accent5">
              <a:alpha val="60000"/>
            </a:schemeClr>
          </a:solidFill>
          <a:ln w="12700">
            <a:solidFill>
              <a:schemeClr val="accent5">
                <a:alpha val="60000"/>
              </a:schemeClr>
            </a:solidFill>
            <a:prstDash val="solid"/>
          </a:ln>
        </p:spPr>
      </p:sp>
      <p:sp>
        <p:nvSpPr>
          <p:cNvPr id="5" name="Text 1"/>
          <p:cNvSpPr/>
          <p:nvPr>
            <p:ph idx="101" type="title" hasCustomPrompt="1"/>
          </p:nvPr>
        </p:nvSpPr>
        <p:spPr>
          <a:xfrm>
            <a:off x="731520" y="914400"/>
            <a:ext cx="5852160" cy="2011680"/>
          </a:xfrm>
          <a:prstGeom prst="rect">
            <a:avLst/>
          </a:prstGeom>
          <a:noFill/>
          <a:ln/>
        </p:spPr>
        <p:txBody>
          <a:bodyPr wrap="square" lIns="0" tIns="0" rIns="0" bIns="0" rtlCol="0" anchor="b"/>
          <a:lstStyle/>
          <a:p>
            <a:pPr algn="l" indent="0" marL="0">
              <a:buNone/>
            </a:pPr>
            <a:r>
              <a:rPr lang="en-US" sz="3600" b="1" dirty="0">
                <a:solidFill>
                  <a:schemeClr val="bg1"/>
                </a:solidFill>
              </a:rPr>
              <a:t>Normes et règles de méthodologie scientifique</a:t>
            </a:r>
            <a:endParaRPr lang="en-US" sz="3600" dirty="0"/>
          </a:p>
        </p:txBody>
      </p:sp>
      <p:sp>
        <p:nvSpPr>
          <p:cNvPr id="6" name="Text 1"/>
          <p:cNvSpPr/>
          <p:nvPr>
            <p:ph idx="102" type="body" hasCustomPrompt="1"/>
          </p:nvPr>
        </p:nvSpPr>
        <p:spPr>
          <a:xfrm>
            <a:off x="731520" y="3154680"/>
            <a:ext cx="5852160" cy="1371600"/>
          </a:xfrm>
          <a:prstGeom prst="rect">
            <a:avLst/>
          </a:prstGeom>
          <a:noFill/>
          <a:ln/>
        </p:spPr>
        <p:txBody>
          <a:bodyPr wrap="square" lIns="0" tIns="0" rIns="0" bIns="0" rtlCol="0" anchor="t"/>
          <a:lstStyle/>
          <a:p>
            <a:pPr algn="l" indent="0" marL="0">
              <a:buNone/>
            </a:pPr>
            <a:r>
              <a:rPr lang="en-US" sz="1800" dirty="0">
                <a:solidFill>
                  <a:schemeClr val="bg2"/>
                </a:solidFill>
              </a:rPr>
              <a:t>Faculté de Théologie (Theologicum Saint François de Sales)</a:t>
            </a:r>
            <a:endParaRPr lang="en-US" sz="1800" dirty="0"/>
          </a:p>
          <a:p>
            <a:pPr algn="l" indent="0" marL="0">
              <a:buNone/>
            </a:pPr>
            <a:r>
              <a:rPr lang="en-US" sz="1800" dirty="0">
                <a:solidFill>
                  <a:schemeClr val="bg2"/>
                </a:solidFill>
              </a:rPr>
              <a:t>Université Don Bosco de Lubumbashi</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PLAN</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Plan de la présentation</a:t>
            </a:r>
            <a:endParaRPr lang="en-US" sz="2800" dirty="0"/>
          </a:p>
        </p:txBody>
      </p:sp>
      <p:sp>
        <p:nvSpPr>
          <p:cNvPr id="4" name="carte"/>
          <p:cNvSpPr/>
          <p:nvPr/>
        </p:nvSpPr>
        <p:spPr>
          <a:xfrm>
            <a:off x="457200" y="1188720"/>
            <a:ext cx="3977640" cy="3383280"/>
          </a:xfrm>
          <a:prstGeom prst="roundRect">
            <a:avLst>
              <a:gd name="adj" fmla="val 2162"/>
            </a:avLst>
          </a:prstGeom>
          <a:solidFill>
            <a:schemeClr val="accent1">
              <a:alpha val="10000"/>
            </a:schemeClr>
          </a:solidFill>
          <a:ln w="15875">
            <a:solidFill>
              <a:schemeClr val="accent1"/>
            </a:solidFill>
            <a:prstDash val="solid"/>
          </a:ln>
        </p:spPr>
      </p:sp>
      <p:sp>
        <p:nvSpPr>
          <p:cNvPr id="5" name="pastille"/>
          <p:cNvSpPr/>
          <p:nvPr/>
        </p:nvSpPr>
        <p:spPr>
          <a:xfrm>
            <a:off x="640080" y="1371600"/>
            <a:ext cx="548640" cy="548640"/>
          </a:xfrm>
          <a:prstGeom prst="ellipse">
            <a:avLst/>
          </a:prstGeom>
          <a:solidFill>
            <a:schemeClr val="accent1"/>
          </a:solidFill>
          <a:ln w="12700">
            <a:solidFill>
              <a:schemeClr val="accent1"/>
            </a:solidFill>
            <a:prstDash val="solid"/>
          </a:ln>
        </p:spPr>
      </p:sp>
      <p:sp>
        <p:nvSpPr>
          <p:cNvPr id="6" name="numéro"/>
          <p:cNvSpPr txBox="1"/>
          <p:nvPr/>
        </p:nvSpPr>
        <p:spPr>
          <a:xfrm>
            <a:off x="640080" y="1371600"/>
            <a:ext cx="548640" cy="548640"/>
          </a:xfrm>
          <a:prstGeom prst="rect">
            <a:avLst/>
          </a:prstGeom>
          <a:noFill/>
          <a:ln/>
        </p:spPr>
        <p:txBody>
          <a:bodyPr wrap="square" lIns="0" tIns="0" rIns="0" bIns="0" rtlCol="0" anchor="ctr"/>
          <a:lstStyle/>
          <a:p>
            <a:pPr algn="ctr" indent="0" marL="0">
              <a:buNone/>
            </a:pPr>
            <a:r>
              <a:rPr lang="en-US" sz="2000" b="1" dirty="0">
                <a:solidFill>
                  <a:schemeClr val="bg1"/>
                </a:solidFill>
              </a:rPr>
              <a:t>I</a:t>
            </a:r>
            <a:endParaRPr lang="en-US" sz="2000" dirty="0"/>
          </a:p>
        </p:txBody>
      </p:sp>
      <p:sp>
        <p:nvSpPr>
          <p:cNvPr id="7" name="Text 5"/>
          <p:cNvSpPr txBox="1"/>
          <p:nvPr/>
        </p:nvSpPr>
        <p:spPr>
          <a:xfrm>
            <a:off x="1325880" y="1371600"/>
            <a:ext cx="2926080" cy="548640"/>
          </a:xfrm>
          <a:prstGeom prst="rect">
            <a:avLst/>
          </a:prstGeom>
          <a:noFill/>
          <a:ln/>
        </p:spPr>
        <p:txBody>
          <a:bodyPr wrap="square" lIns="0" tIns="0" rIns="0" bIns="0" rtlCol="0" anchor="ctr"/>
          <a:lstStyle/>
          <a:p>
            <a:pPr indent="0" marL="0">
              <a:spcAft>
                <a:spcPts val="400"/>
              </a:spcAft>
              <a:buNone/>
            </a:pPr>
            <a:r>
              <a:rPr lang="en-US" sz="2000" b="1" dirty="0">
                <a:solidFill>
                  <a:schemeClr val="accent1"/>
                </a:solidFill>
              </a:rPr>
              <a:t>Remarques importantes</a:t>
            </a:r>
            <a:endParaRPr lang="en-US" sz="2000" dirty="0"/>
          </a:p>
        </p:txBody>
      </p:sp>
      <p:sp>
        <p:nvSpPr>
          <p:cNvPr id="8" name="Text 6"/>
          <p:cNvSpPr txBox="1"/>
          <p:nvPr/>
        </p:nvSpPr>
        <p:spPr>
          <a:xfrm>
            <a:off x="640080" y="2148840"/>
            <a:ext cx="3611880" cy="2286000"/>
          </a:xfrm>
          <a:prstGeom prst="rect">
            <a:avLst/>
          </a:prstGeom>
          <a:noFill/>
          <a:ln/>
        </p:spPr>
        <p:txBody>
          <a:bodyPr wrap="square" lIns="0" tIns="0" rIns="0" bIns="0" rtlCol="0" anchor="t"/>
          <a:lstStyle/>
          <a:p>
            <a:pPr indent="0" marL="0">
              <a:spcAft>
                <a:spcPts val="400"/>
              </a:spcAft>
              <a:buNone/>
            </a:pPr>
            <a:r>
              <a:rPr lang="en-US" sz="1600" dirty="0">
                <a:solidFill>
                  <a:schemeClr val="tx1"/>
                </a:solidFill>
              </a:rPr>
              <a:t>1 – 4 · Les citations</a:t>
            </a:r>
            <a:endParaRPr lang="en-US" sz="1600" dirty="0"/>
          </a:p>
          <a:p>
            <a:pPr indent="0" marL="0">
              <a:spcAft>
                <a:spcPts val="400"/>
              </a:spcAft>
              <a:buNone/>
            </a:pPr>
            <a:r>
              <a:rPr lang="en-US" sz="1600" dirty="0">
                <a:solidFill>
                  <a:schemeClr val="tx1"/>
                </a:solidFill>
              </a:rPr>
              <a:t>5 – 12 · Notes de bas de page et abréviations</a:t>
            </a:r>
            <a:endParaRPr lang="en-US" sz="1600" dirty="0"/>
          </a:p>
          <a:p>
            <a:pPr indent="0" marL="0">
              <a:spcAft>
                <a:spcPts val="400"/>
              </a:spcAft>
              <a:buNone/>
            </a:pPr>
            <a:r>
              <a:rPr lang="en-US" sz="1600" dirty="0">
                <a:solidFill>
                  <a:schemeClr val="tx1"/>
                </a:solidFill>
              </a:rPr>
              <a:t>13 · Ordre de la bibliographie</a:t>
            </a:r>
            <a:endParaRPr lang="en-US" sz="1600" dirty="0"/>
          </a:p>
          <a:p>
            <a:pPr indent="0" marL="0">
              <a:spcAft>
                <a:spcPts val="400"/>
              </a:spcAft>
              <a:buNone/>
            </a:pPr>
            <a:r>
              <a:rPr lang="en-US" sz="1600" dirty="0">
                <a:solidFill>
                  <a:schemeClr val="tx1"/>
                </a:solidFill>
              </a:rPr>
              <a:t>14 · Présentation du travail</a:t>
            </a:r>
            <a:endParaRPr lang="en-US" sz="1600" dirty="0"/>
          </a:p>
          <a:p>
            <a:pPr indent="0" marL="0">
              <a:spcAft>
                <a:spcPts val="400"/>
              </a:spcAft>
              <a:buNone/>
            </a:pPr>
            <a:r>
              <a:rPr lang="en-US" sz="1600" dirty="0">
                <a:solidFill>
                  <a:schemeClr val="tx1"/>
                </a:solidFill>
              </a:rPr>
              <a:t>15 · Forme du travail</a:t>
            </a:r>
            <a:endParaRPr lang="en-US" sz="1600" dirty="0"/>
          </a:p>
        </p:txBody>
      </p:sp>
      <p:sp>
        <p:nvSpPr>
          <p:cNvPr id="9" name="carte"/>
          <p:cNvSpPr/>
          <p:nvPr/>
        </p:nvSpPr>
        <p:spPr>
          <a:xfrm>
            <a:off x="4709160" y="1188720"/>
            <a:ext cx="3977640" cy="3383280"/>
          </a:xfrm>
          <a:prstGeom prst="roundRect">
            <a:avLst>
              <a:gd name="adj" fmla="val 2162"/>
            </a:avLst>
          </a:prstGeom>
          <a:solidFill>
            <a:schemeClr val="accent3">
              <a:alpha val="10000"/>
            </a:schemeClr>
          </a:solidFill>
          <a:ln w="15875">
            <a:solidFill>
              <a:schemeClr val="accent3"/>
            </a:solidFill>
            <a:prstDash val="solid"/>
          </a:ln>
        </p:spPr>
      </p:sp>
      <p:sp>
        <p:nvSpPr>
          <p:cNvPr id="10" name="pastille"/>
          <p:cNvSpPr/>
          <p:nvPr/>
        </p:nvSpPr>
        <p:spPr>
          <a:xfrm>
            <a:off x="4892040" y="1371600"/>
            <a:ext cx="548640" cy="548640"/>
          </a:xfrm>
          <a:prstGeom prst="ellipse">
            <a:avLst/>
          </a:prstGeom>
          <a:solidFill>
            <a:schemeClr val="accent3"/>
          </a:solidFill>
          <a:ln w="12700">
            <a:solidFill>
              <a:schemeClr val="accent3"/>
            </a:solidFill>
            <a:prstDash val="solid"/>
          </a:ln>
        </p:spPr>
      </p:sp>
      <p:sp>
        <p:nvSpPr>
          <p:cNvPr id="11" name="numéro"/>
          <p:cNvSpPr txBox="1"/>
          <p:nvPr/>
        </p:nvSpPr>
        <p:spPr>
          <a:xfrm>
            <a:off x="4892040" y="1371600"/>
            <a:ext cx="548640" cy="548640"/>
          </a:xfrm>
          <a:prstGeom prst="rect">
            <a:avLst/>
          </a:prstGeom>
          <a:noFill/>
          <a:ln/>
        </p:spPr>
        <p:txBody>
          <a:bodyPr wrap="square" lIns="0" tIns="0" rIns="0" bIns="0" rtlCol="0" anchor="ctr"/>
          <a:lstStyle/>
          <a:p>
            <a:pPr algn="ctr" indent="0" marL="0">
              <a:buNone/>
            </a:pPr>
            <a:r>
              <a:rPr lang="en-US" sz="2000" b="1" dirty="0">
                <a:solidFill>
                  <a:schemeClr val="bg1"/>
                </a:solidFill>
              </a:rPr>
              <a:t>II</a:t>
            </a:r>
            <a:endParaRPr lang="en-US" sz="2000" dirty="0"/>
          </a:p>
        </p:txBody>
      </p:sp>
      <p:sp>
        <p:nvSpPr>
          <p:cNvPr id="12" name="Text 10"/>
          <p:cNvSpPr txBox="1"/>
          <p:nvPr/>
        </p:nvSpPr>
        <p:spPr>
          <a:xfrm>
            <a:off x="5577840" y="1371600"/>
            <a:ext cx="2926080" cy="548640"/>
          </a:xfrm>
          <a:prstGeom prst="rect">
            <a:avLst/>
          </a:prstGeom>
          <a:noFill/>
          <a:ln/>
        </p:spPr>
        <p:txBody>
          <a:bodyPr wrap="square" lIns="0" tIns="0" rIns="0" bIns="0" rtlCol="0" anchor="ctr"/>
          <a:lstStyle/>
          <a:p>
            <a:pPr indent="0" marL="0">
              <a:spcAft>
                <a:spcPts val="400"/>
              </a:spcAft>
              <a:buNone/>
            </a:pPr>
            <a:r>
              <a:rPr lang="en-US" sz="2000" b="1" dirty="0">
                <a:solidFill>
                  <a:schemeClr val="accent3"/>
                </a:solidFill>
              </a:rPr>
              <a:t>Notre manière d’écrire les sources</a:t>
            </a:r>
            <a:endParaRPr lang="en-US" sz="2000" dirty="0"/>
          </a:p>
        </p:txBody>
      </p:sp>
      <p:sp>
        <p:nvSpPr>
          <p:cNvPr id="13" name="Text 11"/>
          <p:cNvSpPr txBox="1"/>
          <p:nvPr/>
        </p:nvSpPr>
        <p:spPr>
          <a:xfrm>
            <a:off x="4892040" y="2148840"/>
            <a:ext cx="3611880" cy="2286000"/>
          </a:xfrm>
          <a:prstGeom prst="rect">
            <a:avLst/>
          </a:prstGeom>
          <a:noFill/>
          <a:ln/>
        </p:spPr>
        <p:txBody>
          <a:bodyPr wrap="square" lIns="0" tIns="0" rIns="0" bIns="0" rtlCol="0" anchor="t"/>
          <a:lstStyle/>
          <a:p>
            <a:pPr indent="0" marL="0">
              <a:spcAft>
                <a:spcPts val="400"/>
              </a:spcAft>
              <a:buNone/>
            </a:pPr>
            <a:r>
              <a:rPr lang="en-US" sz="1600" dirty="0">
                <a:solidFill>
                  <a:schemeClr val="tx1"/>
                </a:solidFill>
              </a:rPr>
              <a:t>I. Sources</a:t>
            </a:r>
            <a:endParaRPr lang="en-US" sz="1600" dirty="0"/>
          </a:p>
          <a:p>
            <a:pPr indent="0" marL="0">
              <a:spcAft>
                <a:spcPts val="400"/>
              </a:spcAft>
              <a:buNone/>
            </a:pPr>
            <a:r>
              <a:rPr lang="en-US" sz="1600" dirty="0">
                <a:solidFill>
                  <a:schemeClr val="tx1"/>
                </a:solidFill>
              </a:rPr>
              <a:t>II. Instruments de travail</a:t>
            </a:r>
            <a:endParaRPr lang="en-US" sz="1600" dirty="0"/>
          </a:p>
          <a:p>
            <a:pPr indent="0" marL="0">
              <a:spcAft>
                <a:spcPts val="400"/>
              </a:spcAft>
              <a:buNone/>
            </a:pPr>
            <a:r>
              <a:rPr lang="en-US" sz="1600" dirty="0">
                <a:solidFill>
                  <a:schemeClr val="tx1"/>
                </a:solidFill>
              </a:rPr>
              <a:t>III. Études</a:t>
            </a:r>
            <a:endParaRPr lang="en-US" sz="1600" dirty="0"/>
          </a:p>
          <a:p>
            <a:pPr indent="0" marL="0">
              <a:spcAft>
                <a:spcPts val="400"/>
              </a:spcAft>
              <a:buNone/>
            </a:pPr>
            <a:r>
              <a:rPr lang="en-US" sz="1600" dirty="0">
                <a:solidFill>
                  <a:schemeClr val="tx1"/>
                </a:solidFill>
              </a:rPr>
              <a:t>IV. Sources électroniques</a:t>
            </a:r>
            <a:endParaRPr lang="en-US" sz="16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numéro de partie"/>
          <p:cNvSpPr txBox="1"/>
          <p:nvPr/>
        </p:nvSpPr>
        <p:spPr>
          <a:xfrm>
            <a:off x="548640" y="1097280"/>
            <a:ext cx="2377440" cy="2560320"/>
          </a:xfrm>
          <a:prstGeom prst="rect">
            <a:avLst/>
          </a:prstGeom>
          <a:noFill/>
          <a:ln/>
        </p:spPr>
        <p:txBody>
          <a:bodyPr wrap="square" lIns="0" tIns="0" rIns="0" bIns="0" rtlCol="0" anchor="ctr"/>
          <a:lstStyle/>
          <a:p>
            <a:pPr algn="l" indent="0" marL="0">
              <a:buNone/>
            </a:pPr>
            <a:r>
              <a:rPr lang="en-US" sz="11000" b="1" dirty="0">
                <a:solidFill>
                  <a:schemeClr val="accent2"/>
                </a:solidFill>
                <a:latin typeface="Cambria" pitchFamily="34" charset="0"/>
                <a:ea typeface="Cambria" pitchFamily="34" charset="-122"/>
                <a:cs typeface="Cambria" pitchFamily="34" charset="-120"/>
              </a:rPr>
              <a:t>I.</a:t>
            </a:r>
            <a:endParaRPr lang="en-US" sz="11000" dirty="0"/>
          </a:p>
        </p:txBody>
      </p:sp>
      <p:sp>
        <p:nvSpPr>
          <p:cNvPr id="3" name="Text 1"/>
          <p:cNvSpPr/>
          <p:nvPr>
            <p:ph idx="101" type="title" hasCustomPrompt="1"/>
          </p:nvPr>
        </p:nvSpPr>
        <p:spPr>
          <a:xfrm>
            <a:off x="3108960" y="1188720"/>
            <a:ext cx="5577840" cy="1737360"/>
          </a:xfrm>
          <a:prstGeom prst="rect">
            <a:avLst/>
          </a:prstGeom>
          <a:noFill/>
          <a:ln/>
        </p:spPr>
        <p:txBody>
          <a:bodyPr wrap="square" lIns="0" tIns="0" rIns="0" bIns="0" rtlCol="0" anchor="ctr"/>
          <a:lstStyle/>
          <a:p>
            <a:pPr algn="l" indent="0" marL="0">
              <a:buNone/>
            </a:pPr>
            <a:r>
              <a:rPr lang="en-US" sz="3600" b="1" dirty="0">
                <a:solidFill>
                  <a:schemeClr val="bg1"/>
                </a:solidFill>
              </a:rPr>
              <a:t>Remarques importantes</a:t>
            </a:r>
            <a:endParaRPr lang="en-US" sz="3600" dirty="0"/>
          </a:p>
        </p:txBody>
      </p:sp>
      <p:sp>
        <p:nvSpPr>
          <p:cNvPr id="4" name="Text 1"/>
          <p:cNvSpPr/>
          <p:nvPr>
            <p:ph idx="102" type="body" hasCustomPrompt="1"/>
          </p:nvPr>
        </p:nvSpPr>
        <p:spPr>
          <a:xfrm>
            <a:off x="3108960" y="3017520"/>
            <a:ext cx="5577840" cy="1280160"/>
          </a:xfrm>
          <a:prstGeom prst="rect">
            <a:avLst/>
          </a:prstGeom>
          <a:noFill/>
          <a:ln/>
        </p:spPr>
        <p:txBody>
          <a:bodyPr wrap="square" lIns="0" tIns="0" rIns="0" bIns="0" rtlCol="0" anchor="t"/>
          <a:lstStyle/>
          <a:p>
            <a:pPr algn="l" indent="0" marL="0">
              <a:buNone/>
            </a:pPr>
            <a:r>
              <a:rPr lang="en-US" sz="1600" dirty="0">
                <a:solidFill>
                  <a:schemeClr val="bg1"/>
                </a:solidFill>
              </a:rPr>
              <a:t>Points 1 à 15 : citations, notes, abréviations, bibliographie, présentation et forme du travail</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 – 4. Règles de citation</a:t>
            </a:r>
            <a:endParaRPr lang="en-US" sz="2800" dirty="0"/>
          </a:p>
        </p:txBody>
      </p:sp>
      <p:sp>
        <p:nvSpPr>
          <p:cNvPr id="4" name="carte"/>
          <p:cNvSpPr/>
          <p:nvPr/>
        </p:nvSpPr>
        <p:spPr>
          <a:xfrm>
            <a:off x="457200" y="1188720"/>
            <a:ext cx="3977640" cy="1645920"/>
          </a:xfrm>
          <a:prstGeom prst="roundRect">
            <a:avLst>
              <a:gd name="adj" fmla="val 4444"/>
            </a:avLst>
          </a:prstGeom>
          <a:solidFill>
            <a:schemeClr val="accent1">
              <a:alpha val="10000"/>
            </a:schemeClr>
          </a:solidFill>
          <a:ln w="15875">
            <a:solidFill>
              <a:schemeClr val="accent1"/>
            </a:solidFill>
            <a:prstDash val="solid"/>
          </a:ln>
        </p:spPr>
      </p:sp>
      <p:sp>
        <p:nvSpPr>
          <p:cNvPr id="5" name="pastille"/>
          <p:cNvSpPr/>
          <p:nvPr/>
        </p:nvSpPr>
        <p:spPr>
          <a:xfrm>
            <a:off x="594360" y="1325880"/>
            <a:ext cx="457200" cy="457200"/>
          </a:xfrm>
          <a:prstGeom prst="ellipse">
            <a:avLst/>
          </a:prstGeom>
          <a:solidFill>
            <a:schemeClr val="accent1"/>
          </a:solidFill>
          <a:ln w="12700">
            <a:solidFill>
              <a:schemeClr val="accent1"/>
            </a:solidFill>
            <a:prstDash val="solid"/>
          </a:ln>
        </p:spPr>
      </p:sp>
      <p:sp>
        <p:nvSpPr>
          <p:cNvPr id="6" name="numéro"/>
          <p:cNvSpPr txBox="1"/>
          <p:nvPr/>
        </p:nvSpPr>
        <p:spPr>
          <a:xfrm>
            <a:off x="594360" y="13258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 5"/>
          <p:cNvSpPr txBox="1"/>
          <p:nvPr/>
        </p:nvSpPr>
        <p:spPr>
          <a:xfrm>
            <a:off x="1188720" y="1325880"/>
            <a:ext cx="3108960" cy="1417320"/>
          </a:xfrm>
          <a:prstGeom prst="rect">
            <a:avLst/>
          </a:prstGeom>
          <a:noFill/>
          <a:ln/>
        </p:spPr>
        <p:txBody>
          <a:bodyPr wrap="square" lIns="0" tIns="0" rIns="0" bIns="0" rtlCol="0" anchor="t"/>
          <a:lstStyle/>
          <a:p>
            <a:pPr indent="0" marL="0">
              <a:spcAft>
                <a:spcPts val="400"/>
              </a:spcAft>
              <a:buNone/>
            </a:pPr>
            <a:r>
              <a:rPr lang="en-US" sz="1700" b="1" dirty="0">
                <a:solidFill>
                  <a:schemeClr val="accent1"/>
                </a:solidFill>
              </a:rPr>
              <a:t>Crochets [ ]</a:t>
            </a:r>
            <a:endParaRPr lang="en-US" sz="1700" dirty="0"/>
          </a:p>
          <a:p>
            <a:pPr indent="0" marL="0">
              <a:spcAft>
                <a:spcPts val="400"/>
              </a:spcAft>
              <a:buNone/>
            </a:pPr>
            <a:r>
              <a:rPr lang="en-US" sz="1400" dirty="0">
                <a:solidFill>
                  <a:schemeClr val="tx1"/>
                </a:solidFill>
              </a:rPr>
              <a:t>Le mot entre crochets ne fait pas partie du texte ; il aide à mieux comprendre.</a:t>
            </a:r>
            <a:endParaRPr lang="en-US" sz="1700" dirty="0"/>
          </a:p>
          <a:p>
            <a:pPr indent="0" marL="0">
              <a:spcAft>
                <a:spcPts val="300"/>
              </a:spcAft>
              <a:buNone/>
            </a:pPr>
            <a:r>
              <a:rPr lang="en-US" sz="1300" i="1" dirty="0">
                <a:solidFill>
                  <a:schemeClr val="tx1"/>
                </a:solidFill>
              </a:rPr>
              <a:t>« Il [Marcuse] refuse… » ; « Il chante [comme] un fou »</a:t>
            </a:r>
            <a:endParaRPr lang="en-US" sz="1700" dirty="0"/>
          </a:p>
        </p:txBody>
      </p:sp>
      <p:sp>
        <p:nvSpPr>
          <p:cNvPr id="8" name="carte"/>
          <p:cNvSpPr/>
          <p:nvPr/>
        </p:nvSpPr>
        <p:spPr>
          <a:xfrm>
            <a:off x="4709160" y="1188720"/>
            <a:ext cx="3977640" cy="1645920"/>
          </a:xfrm>
          <a:prstGeom prst="roundRect">
            <a:avLst>
              <a:gd name="adj" fmla="val 4444"/>
            </a:avLst>
          </a:prstGeom>
          <a:solidFill>
            <a:schemeClr val="accent3">
              <a:alpha val="10000"/>
            </a:schemeClr>
          </a:solidFill>
          <a:ln w="15875">
            <a:solidFill>
              <a:schemeClr val="accent3"/>
            </a:solidFill>
            <a:prstDash val="solid"/>
          </a:ln>
        </p:spPr>
      </p:sp>
      <p:sp>
        <p:nvSpPr>
          <p:cNvPr id="9" name="pastille"/>
          <p:cNvSpPr/>
          <p:nvPr/>
        </p:nvSpPr>
        <p:spPr>
          <a:xfrm>
            <a:off x="4846320" y="1325880"/>
            <a:ext cx="457200" cy="457200"/>
          </a:xfrm>
          <a:prstGeom prst="ellipse">
            <a:avLst/>
          </a:prstGeom>
          <a:solidFill>
            <a:schemeClr val="accent3"/>
          </a:solidFill>
          <a:ln w="12700">
            <a:solidFill>
              <a:schemeClr val="accent3"/>
            </a:solidFill>
            <a:prstDash val="solid"/>
          </a:ln>
        </p:spPr>
      </p:sp>
      <p:sp>
        <p:nvSpPr>
          <p:cNvPr id="10" name="numéro"/>
          <p:cNvSpPr txBox="1"/>
          <p:nvPr/>
        </p:nvSpPr>
        <p:spPr>
          <a:xfrm>
            <a:off x="4846320" y="13258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ext 9"/>
          <p:cNvSpPr txBox="1"/>
          <p:nvPr/>
        </p:nvSpPr>
        <p:spPr>
          <a:xfrm>
            <a:off x="5440680" y="1325880"/>
            <a:ext cx="3108960" cy="1417320"/>
          </a:xfrm>
          <a:prstGeom prst="rect">
            <a:avLst/>
          </a:prstGeom>
          <a:noFill/>
          <a:ln/>
        </p:spPr>
        <p:txBody>
          <a:bodyPr wrap="square" lIns="0" tIns="0" rIns="0" bIns="0" rtlCol="0" anchor="t"/>
          <a:lstStyle/>
          <a:p>
            <a:pPr indent="0" marL="0">
              <a:spcAft>
                <a:spcPts val="400"/>
              </a:spcAft>
              <a:buNone/>
            </a:pPr>
            <a:r>
              <a:rPr lang="en-US" sz="1700" b="1" dirty="0">
                <a:solidFill>
                  <a:schemeClr val="accent3"/>
                </a:solidFill>
              </a:rPr>
              <a:t>Partie sautée</a:t>
            </a:r>
            <a:endParaRPr lang="en-US" sz="1700" dirty="0"/>
          </a:p>
          <a:p>
            <a:pPr indent="0" marL="0">
              <a:spcAft>
                <a:spcPts val="400"/>
              </a:spcAft>
              <a:buNone/>
            </a:pPr>
            <a:r>
              <a:rPr lang="en-US" sz="1400" dirty="0">
                <a:solidFill>
                  <a:schemeClr val="tx1"/>
                </a:solidFill>
              </a:rPr>
              <a:t>Dans une longue citation, la partie omise est mise entre parenthèses.</a:t>
            </a:r>
            <a:endParaRPr lang="en-US" sz="1700" dirty="0"/>
          </a:p>
          <a:p>
            <a:pPr indent="0" marL="0">
              <a:spcAft>
                <a:spcPts val="300"/>
              </a:spcAft>
              <a:buNone/>
            </a:pPr>
            <a:r>
              <a:rPr lang="en-US" sz="1300" i="1" dirty="0">
                <a:solidFill>
                  <a:schemeClr val="tx1"/>
                </a:solidFill>
              </a:rPr>
              <a:t>« Il est bon de lire, (…), car c’est la vie »</a:t>
            </a:r>
            <a:endParaRPr lang="en-US" sz="1700" dirty="0"/>
          </a:p>
        </p:txBody>
      </p:sp>
      <p:sp>
        <p:nvSpPr>
          <p:cNvPr id="12" name="carte"/>
          <p:cNvSpPr/>
          <p:nvPr/>
        </p:nvSpPr>
        <p:spPr>
          <a:xfrm>
            <a:off x="457200" y="2926080"/>
            <a:ext cx="3977640" cy="1645920"/>
          </a:xfrm>
          <a:prstGeom prst="roundRect">
            <a:avLst>
              <a:gd name="adj" fmla="val 4444"/>
            </a:avLst>
          </a:prstGeom>
          <a:solidFill>
            <a:schemeClr val="accent5">
              <a:alpha val="10000"/>
            </a:schemeClr>
          </a:solidFill>
          <a:ln w="15875">
            <a:solidFill>
              <a:schemeClr val="accent5"/>
            </a:solidFill>
            <a:prstDash val="solid"/>
          </a:ln>
        </p:spPr>
      </p:sp>
      <p:sp>
        <p:nvSpPr>
          <p:cNvPr id="13" name="pastille"/>
          <p:cNvSpPr/>
          <p:nvPr/>
        </p:nvSpPr>
        <p:spPr>
          <a:xfrm>
            <a:off x="594360" y="3063240"/>
            <a:ext cx="457200" cy="457200"/>
          </a:xfrm>
          <a:prstGeom prst="ellipse">
            <a:avLst/>
          </a:prstGeom>
          <a:solidFill>
            <a:schemeClr val="accent5"/>
          </a:solidFill>
          <a:ln w="12700">
            <a:solidFill>
              <a:schemeClr val="accent5"/>
            </a:solidFill>
            <a:prstDash val="solid"/>
          </a:ln>
        </p:spPr>
      </p:sp>
      <p:sp>
        <p:nvSpPr>
          <p:cNvPr id="14" name="numéro"/>
          <p:cNvSpPr txBox="1"/>
          <p:nvPr/>
        </p:nvSpPr>
        <p:spPr>
          <a:xfrm>
            <a:off x="594360" y="306324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5" name="Text 13"/>
          <p:cNvSpPr txBox="1"/>
          <p:nvPr/>
        </p:nvSpPr>
        <p:spPr>
          <a:xfrm>
            <a:off x="1188720" y="3063240"/>
            <a:ext cx="3108960" cy="1417320"/>
          </a:xfrm>
          <a:prstGeom prst="rect">
            <a:avLst/>
          </a:prstGeom>
          <a:noFill/>
          <a:ln/>
        </p:spPr>
        <p:txBody>
          <a:bodyPr wrap="square" lIns="0" tIns="0" rIns="0" bIns="0" rtlCol="0" anchor="t"/>
          <a:lstStyle/>
          <a:p>
            <a:pPr indent="0" marL="0">
              <a:spcAft>
                <a:spcPts val="400"/>
              </a:spcAft>
              <a:buNone/>
            </a:pPr>
            <a:r>
              <a:rPr lang="en-US" sz="1700" b="1" dirty="0">
                <a:solidFill>
                  <a:schemeClr val="accent5"/>
                </a:solidFill>
              </a:rPr>
              <a:t>Citation dans une citation</a:t>
            </a:r>
            <a:endParaRPr lang="en-US" sz="1700" dirty="0"/>
          </a:p>
          <a:p>
            <a:pPr indent="0" marL="0">
              <a:spcAft>
                <a:spcPts val="400"/>
              </a:spcAft>
              <a:buNone/>
            </a:pPr>
            <a:r>
              <a:rPr lang="en-US" sz="1400" dirty="0">
                <a:solidFill>
                  <a:schemeClr val="tx1"/>
                </a:solidFill>
              </a:rPr>
              <a:t>Quand une citation en contient une autre, on procède ainsi :</a:t>
            </a:r>
            <a:endParaRPr lang="en-US" sz="1700" dirty="0"/>
          </a:p>
          <a:p>
            <a:pPr indent="0" marL="0">
              <a:spcAft>
                <a:spcPts val="300"/>
              </a:spcAft>
              <a:buNone/>
            </a:pPr>
            <a:r>
              <a:rPr lang="en-US" sz="1300" i="1" dirty="0">
                <a:solidFill>
                  <a:schemeClr val="tx1"/>
                </a:solidFill>
              </a:rPr>
              <a:t>«......."........"....»</a:t>
            </a:r>
            <a:endParaRPr lang="en-US" sz="1700" dirty="0"/>
          </a:p>
        </p:txBody>
      </p:sp>
      <p:sp>
        <p:nvSpPr>
          <p:cNvPr id="16" name="carte"/>
          <p:cNvSpPr/>
          <p:nvPr/>
        </p:nvSpPr>
        <p:spPr>
          <a:xfrm>
            <a:off x="4709160" y="2926080"/>
            <a:ext cx="3977640" cy="1645920"/>
          </a:xfrm>
          <a:prstGeom prst="roundRect">
            <a:avLst>
              <a:gd name="adj" fmla="val 4444"/>
            </a:avLst>
          </a:prstGeom>
          <a:solidFill>
            <a:schemeClr val="accent6">
              <a:alpha val="10000"/>
            </a:schemeClr>
          </a:solidFill>
          <a:ln w="15875">
            <a:solidFill>
              <a:schemeClr val="accent6"/>
            </a:solidFill>
            <a:prstDash val="solid"/>
          </a:ln>
        </p:spPr>
      </p:sp>
      <p:sp>
        <p:nvSpPr>
          <p:cNvPr id="17" name="pastille"/>
          <p:cNvSpPr/>
          <p:nvPr/>
        </p:nvSpPr>
        <p:spPr>
          <a:xfrm>
            <a:off x="4846320" y="3063240"/>
            <a:ext cx="457200" cy="457200"/>
          </a:xfrm>
          <a:prstGeom prst="ellipse">
            <a:avLst/>
          </a:prstGeom>
          <a:solidFill>
            <a:schemeClr val="accent6"/>
          </a:solidFill>
          <a:ln w="12700">
            <a:solidFill>
              <a:schemeClr val="accent6"/>
            </a:solidFill>
            <a:prstDash val="solid"/>
          </a:ln>
        </p:spPr>
      </p:sp>
      <p:sp>
        <p:nvSpPr>
          <p:cNvPr id="18" name="numéro"/>
          <p:cNvSpPr txBox="1"/>
          <p:nvPr/>
        </p:nvSpPr>
        <p:spPr>
          <a:xfrm>
            <a:off x="4846320" y="306324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9" name="Text 17"/>
          <p:cNvSpPr txBox="1"/>
          <p:nvPr/>
        </p:nvSpPr>
        <p:spPr>
          <a:xfrm>
            <a:off x="5440680" y="3063240"/>
            <a:ext cx="3108960" cy="1417320"/>
          </a:xfrm>
          <a:prstGeom prst="rect">
            <a:avLst/>
          </a:prstGeom>
          <a:noFill/>
          <a:ln/>
        </p:spPr>
        <p:txBody>
          <a:bodyPr wrap="square" lIns="0" tIns="0" rIns="0" bIns="0" rtlCol="0" anchor="t"/>
          <a:lstStyle/>
          <a:p>
            <a:pPr indent="0" marL="0">
              <a:spcAft>
                <a:spcPts val="400"/>
              </a:spcAft>
              <a:buNone/>
            </a:pPr>
            <a:r>
              <a:rPr lang="en-US" sz="1700" b="1" dirty="0">
                <a:solidFill>
                  <a:schemeClr val="accent6"/>
                </a:solidFill>
              </a:rPr>
              <a:t>Faute dans la citation</a:t>
            </a:r>
            <a:endParaRPr lang="en-US" sz="1700" dirty="0"/>
          </a:p>
          <a:p>
            <a:pPr indent="0" marL="0">
              <a:spcAft>
                <a:spcPts val="400"/>
              </a:spcAft>
              <a:buNone/>
            </a:pPr>
            <a:r>
              <a:rPr lang="en-US" sz="1400" dirty="0">
                <a:solidFill>
                  <a:schemeClr val="tx1"/>
                </a:solidFill>
              </a:rPr>
              <a:t>Ne pas la corriger : la transcrire telle quelle, suivie de (sic). La faute est de l’auteur.</a:t>
            </a:r>
            <a:endParaRPr lang="en-US" sz="1700" dirty="0"/>
          </a:p>
          <a:p>
            <a:pPr indent="0" marL="0">
              <a:spcAft>
                <a:spcPts val="300"/>
              </a:spcAft>
              <a:buNone/>
            </a:pPr>
            <a:r>
              <a:rPr lang="en-US" sz="1300" i="1" dirty="0">
                <a:solidFill>
                  <a:schemeClr val="tx1"/>
                </a:solidFill>
              </a:rPr>
              <a:t>« Pour bien mené (sic) la vie, il faut la vivre »</a:t>
            </a:r>
            <a:endParaRPr lang="en-US" sz="17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5 – 7. Notes de bas de page : principes</a:t>
            </a:r>
            <a:endParaRPr lang="en-US" sz="2800" dirty="0"/>
          </a:p>
        </p:txBody>
      </p:sp>
      <p:sp>
        <p:nvSpPr>
          <p:cNvPr id="4" name="carte"/>
          <p:cNvSpPr/>
          <p:nvPr/>
        </p:nvSpPr>
        <p:spPr>
          <a:xfrm>
            <a:off x="457200" y="1188720"/>
            <a:ext cx="2615184" cy="3383280"/>
          </a:xfrm>
          <a:prstGeom prst="roundRect">
            <a:avLst>
              <a:gd name="adj" fmla="val 2797"/>
            </a:avLst>
          </a:prstGeom>
          <a:solidFill>
            <a:schemeClr val="accent1">
              <a:alpha val="10000"/>
            </a:schemeClr>
          </a:solidFill>
          <a:ln w="15875">
            <a:solidFill>
              <a:schemeClr val="accent1"/>
            </a:solidFill>
            <a:prstDash val="solid"/>
          </a:ln>
        </p:spPr>
      </p:sp>
      <p:sp>
        <p:nvSpPr>
          <p:cNvPr id="5" name="pastille"/>
          <p:cNvSpPr/>
          <p:nvPr/>
        </p:nvSpPr>
        <p:spPr>
          <a:xfrm>
            <a:off x="640080" y="1371600"/>
            <a:ext cx="502920" cy="502920"/>
          </a:xfrm>
          <a:prstGeom prst="ellipse">
            <a:avLst/>
          </a:prstGeom>
          <a:solidFill>
            <a:schemeClr val="accent1"/>
          </a:solidFill>
          <a:ln w="12700">
            <a:solidFill>
              <a:schemeClr val="accent1"/>
            </a:solidFill>
            <a:prstDash val="solid"/>
          </a:ln>
        </p:spPr>
      </p:sp>
      <p:sp>
        <p:nvSpPr>
          <p:cNvPr id="6" name="numéro"/>
          <p:cNvSpPr txBox="1"/>
          <p:nvPr/>
        </p:nvSpPr>
        <p:spPr>
          <a:xfrm>
            <a:off x="640080" y="13716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7" name="Text 5"/>
          <p:cNvSpPr txBox="1"/>
          <p:nvPr/>
        </p:nvSpPr>
        <p:spPr>
          <a:xfrm>
            <a:off x="1280160" y="1371600"/>
            <a:ext cx="1655064" cy="502920"/>
          </a:xfrm>
          <a:prstGeom prst="rect">
            <a:avLst/>
          </a:prstGeom>
          <a:noFill/>
          <a:ln/>
        </p:spPr>
        <p:txBody>
          <a:bodyPr wrap="square" lIns="0" tIns="0" rIns="0" bIns="0" rtlCol="0" anchor="ctr"/>
          <a:lstStyle/>
          <a:p>
            <a:pPr indent="0" marL="0">
              <a:spcAft>
                <a:spcPts val="400"/>
              </a:spcAft>
              <a:buNone/>
            </a:pPr>
            <a:r>
              <a:rPr lang="en-US" sz="1700" b="1" dirty="0">
                <a:solidFill>
                  <a:schemeClr val="accent1"/>
                </a:solidFill>
              </a:rPr>
              <a:t>Signe de renvoi</a:t>
            </a:r>
            <a:endParaRPr lang="en-US" sz="1700" dirty="0"/>
          </a:p>
        </p:txBody>
      </p:sp>
      <p:sp>
        <p:nvSpPr>
          <p:cNvPr id="8" name="Text 6"/>
          <p:cNvSpPr txBox="1"/>
          <p:nvPr/>
        </p:nvSpPr>
        <p:spPr>
          <a:xfrm>
            <a:off x="640080" y="2057400"/>
            <a:ext cx="2249424" cy="2377440"/>
          </a:xfrm>
          <a:prstGeom prst="rect">
            <a:avLst/>
          </a:prstGeom>
          <a:noFill/>
          <a:ln/>
        </p:spPr>
        <p:txBody>
          <a:bodyPr wrap="square" lIns="0" tIns="0" rIns="0" bIns="0" rtlCol="0" anchor="t"/>
          <a:lstStyle/>
          <a:p>
            <a:pPr indent="0" marL="0">
              <a:spcAft>
                <a:spcPts val="400"/>
              </a:spcAft>
              <a:buNone/>
            </a:pPr>
            <a:r>
              <a:rPr lang="en-US" sz="1400" dirty="0">
                <a:solidFill>
                  <a:schemeClr val="tx1"/>
                </a:solidFill>
              </a:rPr>
              <a:t>À la fin de chaque citation, mettre un signe : 1, 2, 3… Ces signes sont repris au bas de page, séparés du texte par une ligne.</a:t>
            </a:r>
            <a:endParaRPr lang="en-US" sz="1400" dirty="0"/>
          </a:p>
          <a:p>
            <a:pPr indent="0" marL="0">
              <a:spcAft>
                <a:spcPts val="300"/>
              </a:spcAft>
              <a:buNone/>
            </a:pPr>
            <a:r>
              <a:rPr lang="en-US" sz="1300" i="1" dirty="0">
                <a:solidFill>
                  <a:schemeClr val="tx1"/>
                </a:solidFill>
              </a:rPr>
              <a:t>« Pour vivre heureux, vivons honnêtement »¹ ; « Pour réussir, il faut préparer chaque jour ses leçons »²</a:t>
            </a:r>
            <a:endParaRPr lang="en-US" sz="1400" dirty="0"/>
          </a:p>
        </p:txBody>
      </p:sp>
      <p:sp>
        <p:nvSpPr>
          <p:cNvPr id="9" name="carte"/>
          <p:cNvSpPr/>
          <p:nvPr/>
        </p:nvSpPr>
        <p:spPr>
          <a:xfrm>
            <a:off x="3264408" y="1188720"/>
            <a:ext cx="2615184" cy="3383280"/>
          </a:xfrm>
          <a:prstGeom prst="roundRect">
            <a:avLst>
              <a:gd name="adj" fmla="val 2797"/>
            </a:avLst>
          </a:prstGeom>
          <a:solidFill>
            <a:schemeClr val="accent3">
              <a:alpha val="10000"/>
            </a:schemeClr>
          </a:solidFill>
          <a:ln w="15875">
            <a:solidFill>
              <a:schemeClr val="accent3"/>
            </a:solidFill>
            <a:prstDash val="solid"/>
          </a:ln>
        </p:spPr>
      </p:sp>
      <p:sp>
        <p:nvSpPr>
          <p:cNvPr id="10" name="pastille"/>
          <p:cNvSpPr/>
          <p:nvPr/>
        </p:nvSpPr>
        <p:spPr>
          <a:xfrm>
            <a:off x="3447288" y="1371600"/>
            <a:ext cx="502920" cy="502920"/>
          </a:xfrm>
          <a:prstGeom prst="ellipse">
            <a:avLst/>
          </a:prstGeom>
          <a:solidFill>
            <a:schemeClr val="accent3"/>
          </a:solidFill>
          <a:ln w="12700">
            <a:solidFill>
              <a:schemeClr val="accent3"/>
            </a:solidFill>
            <a:prstDash val="solid"/>
          </a:ln>
        </p:spPr>
      </p:sp>
      <p:sp>
        <p:nvSpPr>
          <p:cNvPr id="11" name="numéro"/>
          <p:cNvSpPr txBox="1"/>
          <p:nvPr/>
        </p:nvSpPr>
        <p:spPr>
          <a:xfrm>
            <a:off x="3447288" y="13716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6</a:t>
            </a:r>
            <a:endParaRPr lang="en-US" sz="1600" dirty="0"/>
          </a:p>
        </p:txBody>
      </p:sp>
      <p:sp>
        <p:nvSpPr>
          <p:cNvPr id="12" name="Text 10"/>
          <p:cNvSpPr txBox="1"/>
          <p:nvPr/>
        </p:nvSpPr>
        <p:spPr>
          <a:xfrm>
            <a:off x="4087368" y="1371600"/>
            <a:ext cx="1655064" cy="502920"/>
          </a:xfrm>
          <a:prstGeom prst="rect">
            <a:avLst/>
          </a:prstGeom>
          <a:noFill/>
          <a:ln/>
        </p:spPr>
        <p:txBody>
          <a:bodyPr wrap="square" lIns="0" tIns="0" rIns="0" bIns="0" rtlCol="0" anchor="ctr"/>
          <a:lstStyle/>
          <a:p>
            <a:pPr indent="0" marL="0">
              <a:spcAft>
                <a:spcPts val="400"/>
              </a:spcAft>
              <a:buNone/>
            </a:pPr>
            <a:r>
              <a:rPr lang="en-US" sz="1700" b="1" dirty="0">
                <a:solidFill>
                  <a:schemeClr val="accent3"/>
                </a:solidFill>
              </a:rPr>
              <a:t>Caractères plus petits</a:t>
            </a:r>
            <a:endParaRPr lang="en-US" sz="1700" dirty="0"/>
          </a:p>
        </p:txBody>
      </p:sp>
      <p:sp>
        <p:nvSpPr>
          <p:cNvPr id="13" name="Text 11"/>
          <p:cNvSpPr txBox="1"/>
          <p:nvPr/>
        </p:nvSpPr>
        <p:spPr>
          <a:xfrm>
            <a:off x="3447288" y="2057400"/>
            <a:ext cx="2249424" cy="2377440"/>
          </a:xfrm>
          <a:prstGeom prst="rect">
            <a:avLst/>
          </a:prstGeom>
          <a:noFill/>
          <a:ln/>
        </p:spPr>
        <p:txBody>
          <a:bodyPr wrap="square" lIns="0" tIns="0" rIns="0" bIns="0" rtlCol="0" anchor="t"/>
          <a:lstStyle/>
          <a:p>
            <a:pPr indent="0" marL="0">
              <a:spcAft>
                <a:spcPts val="400"/>
              </a:spcAft>
              <a:buNone/>
            </a:pPr>
            <a:r>
              <a:rPr lang="en-US" sz="1500" dirty="0">
                <a:solidFill>
                  <a:schemeClr val="tx1"/>
                </a:solidFill>
              </a:rPr>
              <a:t>Écrire les notes infrapaginales en caractères plus petits que ceux du texte.</a:t>
            </a:r>
            <a:endParaRPr lang="en-US" sz="1500" dirty="0"/>
          </a:p>
          <a:p>
            <a:pPr indent="0" marL="0">
              <a:spcAft>
                <a:spcPts val="300"/>
              </a:spcAft>
              <a:buNone/>
            </a:pPr>
            <a:r>
              <a:rPr lang="en-US" sz="1400" i="1" dirty="0">
                <a:solidFill>
                  <a:schemeClr val="tx1"/>
                </a:solidFill>
              </a:rPr>
              <a:t>Texte : Times New Roman, 12 ; notes : Times New Roman, 10</a:t>
            </a:r>
            <a:endParaRPr lang="en-US" sz="1500" dirty="0"/>
          </a:p>
        </p:txBody>
      </p:sp>
      <p:sp>
        <p:nvSpPr>
          <p:cNvPr id="14" name="carte"/>
          <p:cNvSpPr/>
          <p:nvPr/>
        </p:nvSpPr>
        <p:spPr>
          <a:xfrm>
            <a:off x="6071616" y="1188720"/>
            <a:ext cx="2615184" cy="3383280"/>
          </a:xfrm>
          <a:prstGeom prst="roundRect">
            <a:avLst>
              <a:gd name="adj" fmla="val 2797"/>
            </a:avLst>
          </a:prstGeom>
          <a:solidFill>
            <a:schemeClr val="accent5">
              <a:alpha val="10000"/>
            </a:schemeClr>
          </a:solidFill>
          <a:ln w="15875">
            <a:solidFill>
              <a:schemeClr val="accent5"/>
            </a:solidFill>
            <a:prstDash val="solid"/>
          </a:ln>
        </p:spPr>
      </p:sp>
      <p:sp>
        <p:nvSpPr>
          <p:cNvPr id="15" name="pastille"/>
          <p:cNvSpPr/>
          <p:nvPr/>
        </p:nvSpPr>
        <p:spPr>
          <a:xfrm>
            <a:off x="6254496" y="1371600"/>
            <a:ext cx="502920" cy="502920"/>
          </a:xfrm>
          <a:prstGeom prst="ellipse">
            <a:avLst/>
          </a:prstGeom>
          <a:solidFill>
            <a:schemeClr val="accent5"/>
          </a:solidFill>
          <a:ln w="12700">
            <a:solidFill>
              <a:schemeClr val="accent5"/>
            </a:solidFill>
            <a:prstDash val="solid"/>
          </a:ln>
        </p:spPr>
      </p:sp>
      <p:sp>
        <p:nvSpPr>
          <p:cNvPr id="16" name="numéro"/>
          <p:cNvSpPr txBox="1"/>
          <p:nvPr/>
        </p:nvSpPr>
        <p:spPr>
          <a:xfrm>
            <a:off x="6254496" y="1371600"/>
            <a:ext cx="502920" cy="502920"/>
          </a:xfrm>
          <a:prstGeom prst="rect">
            <a:avLst/>
          </a:prstGeom>
          <a:noFill/>
          <a:ln/>
        </p:spPr>
        <p:txBody>
          <a:bodyPr wrap="square" lIns="0" tIns="0" rIns="0" bIns="0" rtlCol="0" anchor="ctr"/>
          <a:lstStyle/>
          <a:p>
            <a:pPr algn="ctr" indent="0" marL="0">
              <a:buNone/>
            </a:pPr>
            <a:r>
              <a:rPr lang="en-US" sz="1600" b="1" dirty="0">
                <a:solidFill>
                  <a:schemeClr val="bg1"/>
                </a:solidFill>
              </a:rPr>
              <a:t>7</a:t>
            </a:r>
            <a:endParaRPr lang="en-US" sz="1600" dirty="0"/>
          </a:p>
        </p:txBody>
      </p:sp>
      <p:sp>
        <p:nvSpPr>
          <p:cNvPr id="17" name="Text 15"/>
          <p:cNvSpPr txBox="1"/>
          <p:nvPr/>
        </p:nvSpPr>
        <p:spPr>
          <a:xfrm>
            <a:off x="6894576" y="1371600"/>
            <a:ext cx="1655064" cy="502920"/>
          </a:xfrm>
          <a:prstGeom prst="rect">
            <a:avLst/>
          </a:prstGeom>
          <a:noFill/>
          <a:ln/>
        </p:spPr>
        <p:txBody>
          <a:bodyPr wrap="square" lIns="0" tIns="0" rIns="0" bIns="0" rtlCol="0" anchor="ctr"/>
          <a:lstStyle/>
          <a:p>
            <a:pPr indent="0" marL="0">
              <a:spcAft>
                <a:spcPts val="400"/>
              </a:spcAft>
              <a:buNone/>
            </a:pPr>
            <a:r>
              <a:rPr lang="en-US" sz="1700" b="1" dirty="0">
                <a:solidFill>
                  <a:schemeClr val="accent5"/>
                </a:solidFill>
              </a:rPr>
              <a:t>Numérotation continue</a:t>
            </a:r>
            <a:endParaRPr lang="en-US" sz="1700" dirty="0"/>
          </a:p>
        </p:txBody>
      </p:sp>
      <p:sp>
        <p:nvSpPr>
          <p:cNvPr id="18" name="Text 16"/>
          <p:cNvSpPr txBox="1"/>
          <p:nvPr/>
        </p:nvSpPr>
        <p:spPr>
          <a:xfrm>
            <a:off x="6254496" y="2057400"/>
            <a:ext cx="2249424" cy="2377440"/>
          </a:xfrm>
          <a:prstGeom prst="rect">
            <a:avLst/>
          </a:prstGeom>
          <a:noFill/>
          <a:ln/>
        </p:spPr>
        <p:txBody>
          <a:bodyPr wrap="square" lIns="0" tIns="0" rIns="0" bIns="0" rtlCol="0" anchor="t"/>
          <a:lstStyle/>
          <a:p>
            <a:pPr indent="0" marL="0">
              <a:spcAft>
                <a:spcPts val="400"/>
              </a:spcAft>
              <a:buNone/>
            </a:pPr>
            <a:r>
              <a:rPr lang="en-US" sz="1500" dirty="0">
                <a:solidFill>
                  <a:schemeClr val="tx1"/>
                </a:solidFill>
              </a:rPr>
              <a:t>Garder une numérotation continue des notes : elle facilite la lecture et permet une meilleure vérification.</a:t>
            </a:r>
            <a:endParaRPr lang="en-US" sz="15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8. Rédiger une note de bas de page</a:t>
            </a:r>
            <a:endParaRPr lang="en-US" sz="2800" dirty="0"/>
          </a:p>
        </p:txBody>
      </p:sp>
      <p:sp>
        <p:nvSpPr>
          <p:cNvPr id="4" name="élément de note"/>
          <p:cNvSpPr/>
          <p:nvPr/>
        </p:nvSpPr>
        <p:spPr>
          <a:xfrm>
            <a:off x="457200" y="1188720"/>
            <a:ext cx="1097280" cy="1097280"/>
          </a:xfrm>
          <a:prstGeom prst="roundRect">
            <a:avLst>
              <a:gd name="adj" fmla="val 6667"/>
            </a:avLst>
          </a:prstGeom>
          <a:solidFill>
            <a:schemeClr val="accent1"/>
          </a:solidFill>
          <a:ln w="12700">
            <a:solidFill>
              <a:schemeClr val="accent1"/>
            </a:solidFill>
            <a:prstDash val="solid"/>
          </a:ln>
        </p:spPr>
      </p:sp>
      <p:sp>
        <p:nvSpPr>
          <p:cNvPr id="5" name="Text 3"/>
          <p:cNvSpPr txBox="1"/>
          <p:nvPr/>
        </p:nvSpPr>
        <p:spPr>
          <a:xfrm>
            <a:off x="502920" y="1188720"/>
            <a:ext cx="1005840" cy="1097280"/>
          </a:xfrm>
          <a:prstGeom prst="rect">
            <a:avLst/>
          </a:prstGeom>
          <a:noFill/>
          <a:ln/>
        </p:spPr>
        <p:txBody>
          <a:bodyPr wrap="square" lIns="0" tIns="0" rIns="0" bIns="0" rtlCol="0" anchor="ctr"/>
          <a:lstStyle/>
          <a:p>
            <a:pPr algn="ctr" indent="0" marL="0">
              <a:buNone/>
            </a:pPr>
            <a:r>
              <a:rPr lang="en-US" sz="1200" b="1" dirty="0">
                <a:solidFill>
                  <a:schemeClr val="bg1"/>
                </a:solidFill>
              </a:rPr>
              <a:t>Initiale du prénom + point</a:t>
            </a:r>
            <a:endParaRPr lang="en-US" sz="1200" dirty="0"/>
          </a:p>
        </p:txBody>
      </p:sp>
      <p:sp>
        <p:nvSpPr>
          <p:cNvPr id="6" name="élément de note"/>
          <p:cNvSpPr/>
          <p:nvPr/>
        </p:nvSpPr>
        <p:spPr>
          <a:xfrm>
            <a:off x="1645920" y="1188720"/>
            <a:ext cx="1097280" cy="1097280"/>
          </a:xfrm>
          <a:prstGeom prst="roundRect">
            <a:avLst>
              <a:gd name="adj" fmla="val 6667"/>
            </a:avLst>
          </a:prstGeom>
          <a:solidFill>
            <a:schemeClr val="accent3"/>
          </a:solidFill>
          <a:ln w="12700">
            <a:solidFill>
              <a:schemeClr val="accent3"/>
            </a:solidFill>
            <a:prstDash val="solid"/>
          </a:ln>
        </p:spPr>
      </p:sp>
      <p:sp>
        <p:nvSpPr>
          <p:cNvPr id="7" name="Text 5"/>
          <p:cNvSpPr txBox="1"/>
          <p:nvPr/>
        </p:nvSpPr>
        <p:spPr>
          <a:xfrm>
            <a:off x="1691640" y="1188720"/>
            <a:ext cx="1005840" cy="1097280"/>
          </a:xfrm>
          <a:prstGeom prst="rect">
            <a:avLst/>
          </a:prstGeom>
          <a:noFill/>
          <a:ln/>
        </p:spPr>
        <p:txBody>
          <a:bodyPr wrap="square" lIns="0" tIns="0" rIns="0" bIns="0" rtlCol="0" anchor="ctr"/>
          <a:lstStyle/>
          <a:p>
            <a:pPr algn="ctr" indent="0" marL="0">
              <a:buNone/>
            </a:pPr>
            <a:r>
              <a:rPr lang="en-US" sz="1200" b="1" dirty="0">
                <a:solidFill>
                  <a:schemeClr val="bg1"/>
                </a:solidFill>
              </a:rPr>
              <a:t>NOM de l’auteur en majuscules</a:t>
            </a:r>
            <a:endParaRPr lang="en-US" sz="1200" dirty="0"/>
          </a:p>
        </p:txBody>
      </p:sp>
      <p:sp>
        <p:nvSpPr>
          <p:cNvPr id="8" name="élément de note"/>
          <p:cNvSpPr/>
          <p:nvPr/>
        </p:nvSpPr>
        <p:spPr>
          <a:xfrm>
            <a:off x="2834640" y="1188720"/>
            <a:ext cx="1097280" cy="1097280"/>
          </a:xfrm>
          <a:prstGeom prst="roundRect">
            <a:avLst>
              <a:gd name="adj" fmla="val 6667"/>
            </a:avLst>
          </a:prstGeom>
          <a:solidFill>
            <a:schemeClr val="accent5"/>
          </a:solidFill>
          <a:ln w="12700">
            <a:solidFill>
              <a:schemeClr val="accent5"/>
            </a:solidFill>
            <a:prstDash val="solid"/>
          </a:ln>
        </p:spPr>
      </p:sp>
      <p:sp>
        <p:nvSpPr>
          <p:cNvPr id="9" name="Text 7"/>
          <p:cNvSpPr txBox="1"/>
          <p:nvPr/>
        </p:nvSpPr>
        <p:spPr>
          <a:xfrm>
            <a:off x="2880360" y="1188720"/>
            <a:ext cx="1005840" cy="1097280"/>
          </a:xfrm>
          <a:prstGeom prst="rect">
            <a:avLst/>
          </a:prstGeom>
          <a:noFill/>
          <a:ln/>
        </p:spPr>
        <p:txBody>
          <a:bodyPr wrap="square" lIns="0" tIns="0" rIns="0" bIns="0" rtlCol="0" anchor="ctr"/>
          <a:lstStyle/>
          <a:p>
            <a:pPr algn="ctr" indent="0" marL="0">
              <a:buNone/>
            </a:pPr>
            <a:r>
              <a:rPr lang="en-US" sz="1200" b="1" dirty="0">
                <a:solidFill>
                  <a:schemeClr val="bg1"/>
                </a:solidFill>
              </a:rPr>
              <a:t>Titre de l’ouvrage ou de l’article</a:t>
            </a:r>
            <a:endParaRPr lang="en-US" sz="1200" dirty="0"/>
          </a:p>
        </p:txBody>
      </p:sp>
      <p:sp>
        <p:nvSpPr>
          <p:cNvPr id="10" name="élément de note"/>
          <p:cNvSpPr/>
          <p:nvPr/>
        </p:nvSpPr>
        <p:spPr>
          <a:xfrm>
            <a:off x="4023360" y="1188720"/>
            <a:ext cx="1097280" cy="1097280"/>
          </a:xfrm>
          <a:prstGeom prst="roundRect">
            <a:avLst>
              <a:gd name="adj" fmla="val 6667"/>
            </a:avLst>
          </a:prstGeom>
          <a:solidFill>
            <a:schemeClr val="accent6"/>
          </a:solidFill>
          <a:ln w="12700">
            <a:solidFill>
              <a:schemeClr val="accent6"/>
            </a:solidFill>
            <a:prstDash val="solid"/>
          </a:ln>
        </p:spPr>
      </p:sp>
      <p:sp>
        <p:nvSpPr>
          <p:cNvPr id="11" name="Text 9"/>
          <p:cNvSpPr txBox="1"/>
          <p:nvPr/>
        </p:nvSpPr>
        <p:spPr>
          <a:xfrm>
            <a:off x="4069080" y="1188720"/>
            <a:ext cx="1005840" cy="1097280"/>
          </a:xfrm>
          <a:prstGeom prst="rect">
            <a:avLst/>
          </a:prstGeom>
          <a:noFill/>
          <a:ln/>
        </p:spPr>
        <p:txBody>
          <a:bodyPr wrap="square" lIns="0" tIns="0" rIns="0" bIns="0" rtlCol="0" anchor="ctr"/>
          <a:lstStyle/>
          <a:p>
            <a:pPr algn="ctr" indent="0" marL="0">
              <a:buNone/>
            </a:pPr>
            <a:r>
              <a:rPr lang="en-US" sz="1200" b="1" dirty="0">
                <a:solidFill>
                  <a:schemeClr val="bg1"/>
                </a:solidFill>
              </a:rPr>
              <a:t>Ville</a:t>
            </a:r>
            <a:endParaRPr lang="en-US" sz="1200" dirty="0"/>
          </a:p>
        </p:txBody>
      </p:sp>
      <p:sp>
        <p:nvSpPr>
          <p:cNvPr id="12" name="élément de note"/>
          <p:cNvSpPr/>
          <p:nvPr/>
        </p:nvSpPr>
        <p:spPr>
          <a:xfrm>
            <a:off x="5212080" y="1188720"/>
            <a:ext cx="1097280" cy="1097280"/>
          </a:xfrm>
          <a:prstGeom prst="roundRect">
            <a:avLst>
              <a:gd name="adj" fmla="val 6667"/>
            </a:avLst>
          </a:prstGeom>
          <a:solidFill>
            <a:schemeClr val="accent4"/>
          </a:solidFill>
          <a:ln w="12700">
            <a:solidFill>
              <a:schemeClr val="accent4"/>
            </a:solidFill>
            <a:prstDash val="solid"/>
          </a:ln>
        </p:spPr>
      </p:sp>
      <p:sp>
        <p:nvSpPr>
          <p:cNvPr id="13" name="Text 11"/>
          <p:cNvSpPr txBox="1"/>
          <p:nvPr/>
        </p:nvSpPr>
        <p:spPr>
          <a:xfrm>
            <a:off x="5257800" y="1188720"/>
            <a:ext cx="1005840" cy="1097280"/>
          </a:xfrm>
          <a:prstGeom prst="rect">
            <a:avLst/>
          </a:prstGeom>
          <a:noFill/>
          <a:ln/>
        </p:spPr>
        <p:txBody>
          <a:bodyPr wrap="square" lIns="0" tIns="0" rIns="0" bIns="0" rtlCol="0" anchor="ctr"/>
          <a:lstStyle/>
          <a:p>
            <a:pPr algn="ctr" indent="0" marL="0">
              <a:buNone/>
            </a:pPr>
            <a:r>
              <a:rPr lang="en-US" sz="1200" b="1" dirty="0">
                <a:solidFill>
                  <a:schemeClr val="bg1"/>
                </a:solidFill>
              </a:rPr>
              <a:t>Maison d’édition</a:t>
            </a:r>
            <a:endParaRPr lang="en-US" sz="1200" dirty="0"/>
          </a:p>
        </p:txBody>
      </p:sp>
      <p:sp>
        <p:nvSpPr>
          <p:cNvPr id="14" name="élément de note"/>
          <p:cNvSpPr/>
          <p:nvPr/>
        </p:nvSpPr>
        <p:spPr>
          <a:xfrm>
            <a:off x="6400800" y="1188720"/>
            <a:ext cx="1097280" cy="1097280"/>
          </a:xfrm>
          <a:prstGeom prst="roundRect">
            <a:avLst>
              <a:gd name="adj" fmla="val 6667"/>
            </a:avLst>
          </a:prstGeom>
          <a:solidFill>
            <a:schemeClr val="accent1"/>
          </a:solidFill>
          <a:ln w="12700">
            <a:solidFill>
              <a:schemeClr val="accent1"/>
            </a:solidFill>
            <a:prstDash val="solid"/>
          </a:ln>
        </p:spPr>
      </p:sp>
      <p:sp>
        <p:nvSpPr>
          <p:cNvPr id="15" name="Text 13"/>
          <p:cNvSpPr txBox="1"/>
          <p:nvPr/>
        </p:nvSpPr>
        <p:spPr>
          <a:xfrm>
            <a:off x="6446520" y="1188720"/>
            <a:ext cx="1005840" cy="1097280"/>
          </a:xfrm>
          <a:prstGeom prst="rect">
            <a:avLst/>
          </a:prstGeom>
          <a:noFill/>
          <a:ln/>
        </p:spPr>
        <p:txBody>
          <a:bodyPr wrap="square" lIns="0" tIns="0" rIns="0" bIns="0" rtlCol="0" anchor="ctr"/>
          <a:lstStyle/>
          <a:p>
            <a:pPr algn="ctr" indent="0" marL="0">
              <a:buNone/>
            </a:pPr>
            <a:r>
              <a:rPr lang="en-US" sz="1200" b="1" dirty="0">
                <a:solidFill>
                  <a:schemeClr val="bg1"/>
                </a:solidFill>
              </a:rPr>
              <a:t>Année de parution</a:t>
            </a:r>
            <a:endParaRPr lang="en-US" sz="1200" dirty="0"/>
          </a:p>
        </p:txBody>
      </p:sp>
      <p:sp>
        <p:nvSpPr>
          <p:cNvPr id="16" name="élément de note"/>
          <p:cNvSpPr/>
          <p:nvPr/>
        </p:nvSpPr>
        <p:spPr>
          <a:xfrm>
            <a:off x="7589520" y="1188720"/>
            <a:ext cx="1097280" cy="1097280"/>
          </a:xfrm>
          <a:prstGeom prst="roundRect">
            <a:avLst>
              <a:gd name="adj" fmla="val 6667"/>
            </a:avLst>
          </a:prstGeom>
          <a:solidFill>
            <a:schemeClr val="accent3"/>
          </a:solidFill>
          <a:ln w="12700">
            <a:solidFill>
              <a:schemeClr val="accent3"/>
            </a:solidFill>
            <a:prstDash val="solid"/>
          </a:ln>
        </p:spPr>
      </p:sp>
      <p:sp>
        <p:nvSpPr>
          <p:cNvPr id="17" name="Text 15"/>
          <p:cNvSpPr txBox="1"/>
          <p:nvPr/>
        </p:nvSpPr>
        <p:spPr>
          <a:xfrm>
            <a:off x="7635240" y="1188720"/>
            <a:ext cx="1005840" cy="1097280"/>
          </a:xfrm>
          <a:prstGeom prst="rect">
            <a:avLst/>
          </a:prstGeom>
          <a:noFill/>
          <a:ln/>
        </p:spPr>
        <p:txBody>
          <a:bodyPr wrap="square" lIns="0" tIns="0" rIns="0" bIns="0" rtlCol="0" anchor="ctr"/>
          <a:lstStyle/>
          <a:p>
            <a:pPr algn="ctr" indent="0" marL="0">
              <a:buNone/>
            </a:pPr>
            <a:r>
              <a:rPr lang="en-US" sz="1200" b="1" dirty="0">
                <a:solidFill>
                  <a:schemeClr val="bg1"/>
                </a:solidFill>
              </a:rPr>
              <a:t>Page + point</a:t>
            </a:r>
            <a:endParaRPr lang="en-US" sz="1200" dirty="0"/>
          </a:p>
        </p:txBody>
      </p:sp>
      <p:sp>
        <p:nvSpPr>
          <p:cNvPr id="18" name="carte"/>
          <p:cNvSpPr/>
          <p:nvPr/>
        </p:nvSpPr>
        <p:spPr>
          <a:xfrm>
            <a:off x="457200" y="2468880"/>
            <a:ext cx="8229600" cy="960120"/>
          </a:xfrm>
          <a:prstGeom prst="roundRect">
            <a:avLst>
              <a:gd name="adj" fmla="val 7619"/>
            </a:avLst>
          </a:prstGeom>
          <a:solidFill>
            <a:schemeClr val="accent5">
              <a:alpha val="10000"/>
            </a:schemeClr>
          </a:solidFill>
          <a:ln w="15875">
            <a:solidFill>
              <a:schemeClr val="accent5"/>
            </a:solidFill>
            <a:prstDash val="solid"/>
          </a:ln>
        </p:spPr>
      </p:sp>
      <p:sp>
        <p:nvSpPr>
          <p:cNvPr id="19" name="Text 17"/>
          <p:cNvSpPr txBox="1"/>
          <p:nvPr/>
        </p:nvSpPr>
        <p:spPr>
          <a:xfrm>
            <a:off x="640080" y="2560320"/>
            <a:ext cx="7863840" cy="822960"/>
          </a:xfrm>
          <a:prstGeom prst="rect">
            <a:avLst/>
          </a:prstGeom>
          <a:noFill/>
          <a:ln/>
        </p:spPr>
        <p:txBody>
          <a:bodyPr wrap="square" lIns="0" tIns="0" rIns="0" bIns="0" rtlCol="0" anchor="t"/>
          <a:lstStyle/>
          <a:p>
            <a:pPr indent="0" marL="0">
              <a:spcAft>
                <a:spcPts val="400"/>
              </a:spcAft>
              <a:buNone/>
            </a:pPr>
            <a:r>
              <a:rPr lang="en-US" sz="1500" b="1" dirty="0">
                <a:solidFill>
                  <a:schemeClr val="accent5"/>
                </a:solidFill>
              </a:rPr>
              <a:t>Exemple</a:t>
            </a:r>
            <a:endParaRPr lang="en-US" sz="1500" dirty="0"/>
          </a:p>
          <a:p>
            <a:pPr indent="0" marL="0">
              <a:spcAft>
                <a:spcPts val="400"/>
              </a:spcAft>
              <a:buNone/>
            </a:pPr>
            <a:r>
              <a:rPr lang="en-US" sz="1500" dirty="0">
                <a:solidFill>
                  <a:schemeClr val="tx1"/>
                </a:solidFill>
              </a:rPr>
              <a:t>N. NGOY KATAHWA, Pour mon travail de fin de cycle, Lubumbashi, Ed. Du Grand Séminaire Saint Paul, 1993, 12.</a:t>
            </a:r>
            <a:endParaRPr lang="en-US" sz="1500" dirty="0"/>
          </a:p>
        </p:txBody>
      </p:sp>
      <p:sp>
        <p:nvSpPr>
          <p:cNvPr id="20" name="Text 18"/>
          <p:cNvSpPr txBox="1"/>
          <p:nvPr/>
        </p:nvSpPr>
        <p:spPr>
          <a:xfrm>
            <a:off x="457200" y="3611880"/>
            <a:ext cx="8229600" cy="1005840"/>
          </a:xfrm>
          <a:prstGeom prst="rect">
            <a:avLst/>
          </a:prstGeom>
          <a:noFill/>
          <a:ln/>
        </p:spPr>
        <p:txBody>
          <a:bodyPr wrap="square" lIns="0" tIns="0" rIns="0" bIns="0" rtlCol="0" anchor="t"/>
          <a:lstStyle/>
          <a:p>
            <a:pPr marL="342900" indent="-342900">
              <a:spcAft>
                <a:spcPts val="600"/>
              </a:spcAft>
              <a:buSzPct val="100000"/>
              <a:buChar char="•"/>
            </a:pPr>
            <a:r>
              <a:rPr lang="en-US" sz="1600" dirty="0">
                <a:solidFill>
                  <a:schemeClr val="tx1"/>
                </a:solidFill>
              </a:rPr>
              <a:t>Chaque élément est séparé du suivant par une virgule.</a:t>
            </a:r>
            <a:endParaRPr lang="en-US" sz="1600" dirty="0"/>
          </a:p>
          <a:p>
            <a:pPr marL="342900" indent="-342900">
              <a:spcAft>
                <a:spcPts val="600"/>
              </a:spcAft>
              <a:buSzPct val="100000"/>
              <a:buChar char="•"/>
            </a:pPr>
            <a:r>
              <a:rPr lang="en-US" sz="1600" dirty="0">
                <a:solidFill>
                  <a:schemeClr val="tx1"/>
                </a:solidFill>
              </a:rPr>
              <a:t>Selon les cas, la citation complète comprend aussi le sous-titre, la préface et la traduction.</a:t>
            </a:r>
            <a:endParaRPr lang="en-US" sz="16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9. Citation textuelle, résumé, renvoi</a:t>
            </a:r>
            <a:endParaRPr lang="en-US" sz="2800" dirty="0"/>
          </a:p>
        </p:txBody>
      </p:sp>
      <p:sp>
        <p:nvSpPr>
          <p:cNvPr id="4" name="carte"/>
          <p:cNvSpPr/>
          <p:nvPr/>
        </p:nvSpPr>
        <p:spPr>
          <a:xfrm>
            <a:off x="457200" y="1188720"/>
            <a:ext cx="3977640" cy="1691640"/>
          </a:xfrm>
          <a:prstGeom prst="roundRect">
            <a:avLst>
              <a:gd name="adj" fmla="val 4324"/>
            </a:avLst>
          </a:prstGeom>
          <a:solidFill>
            <a:schemeClr val="accent1">
              <a:alpha val="10000"/>
            </a:schemeClr>
          </a:solidFill>
          <a:ln w="15875">
            <a:solidFill>
              <a:schemeClr val="accent1"/>
            </a:solidFill>
            <a:prstDash val="solid"/>
          </a:ln>
        </p:spPr>
      </p:sp>
      <p:sp>
        <p:nvSpPr>
          <p:cNvPr id="5" name="Text 3"/>
          <p:cNvSpPr txBox="1"/>
          <p:nvPr/>
        </p:nvSpPr>
        <p:spPr>
          <a:xfrm>
            <a:off x="640080" y="1325880"/>
            <a:ext cx="3611880" cy="1463040"/>
          </a:xfrm>
          <a:prstGeom prst="rect">
            <a:avLst/>
          </a:prstGeom>
          <a:noFill/>
          <a:ln/>
        </p:spPr>
        <p:txBody>
          <a:bodyPr wrap="square" lIns="0" tIns="0" rIns="0" bIns="0" rtlCol="0" anchor="t"/>
          <a:lstStyle/>
          <a:p>
            <a:pPr indent="0" marL="0">
              <a:spcAft>
                <a:spcPts val="400"/>
              </a:spcAft>
              <a:buNone/>
            </a:pPr>
            <a:r>
              <a:rPr lang="en-US" sz="1600" b="1" dirty="0">
                <a:solidFill>
                  <a:schemeClr val="accent1"/>
                </a:solidFill>
              </a:rPr>
              <a:t>Citation textuelle (in extenso)</a:t>
            </a:r>
            <a:endParaRPr lang="en-US" sz="1600" dirty="0"/>
          </a:p>
          <a:p>
            <a:pPr indent="0" marL="0">
              <a:spcAft>
                <a:spcPts val="400"/>
              </a:spcAft>
              <a:buNone/>
            </a:pPr>
            <a:r>
              <a:rPr lang="en-US" sz="1500" dirty="0">
                <a:solidFill>
                  <a:schemeClr val="tx1"/>
                </a:solidFill>
              </a:rPr>
              <a:t>L’auteur ou son texte est cité mot pour mot.</a:t>
            </a:r>
            <a:endParaRPr lang="en-US" sz="1600" dirty="0"/>
          </a:p>
          <a:p>
            <a:pPr indent="0" marL="0">
              <a:spcAft>
                <a:spcPts val="300"/>
              </a:spcAft>
              <a:buNone/>
            </a:pPr>
            <a:r>
              <a:rPr lang="en-US" sz="1300" i="1" dirty="0">
                <a:solidFill>
                  <a:schemeClr val="tx1"/>
                </a:solidFill>
              </a:rPr>
              <a:t>L. MPALA MBABULA, Philosophie pour tous, Lubumbashi, Éd. Mpala, 2000, 22.</a:t>
            </a:r>
            <a:endParaRPr lang="en-US" sz="1600" dirty="0"/>
          </a:p>
        </p:txBody>
      </p:sp>
      <p:sp>
        <p:nvSpPr>
          <p:cNvPr id="6" name="carte"/>
          <p:cNvSpPr/>
          <p:nvPr/>
        </p:nvSpPr>
        <p:spPr>
          <a:xfrm>
            <a:off x="4709160" y="1188720"/>
            <a:ext cx="3977640" cy="1691640"/>
          </a:xfrm>
          <a:prstGeom prst="roundRect">
            <a:avLst>
              <a:gd name="adj" fmla="val 4324"/>
            </a:avLst>
          </a:prstGeom>
          <a:solidFill>
            <a:schemeClr val="accent3">
              <a:alpha val="10000"/>
            </a:schemeClr>
          </a:solidFill>
          <a:ln w="15875">
            <a:solidFill>
              <a:schemeClr val="accent3"/>
            </a:solidFill>
            <a:prstDash val="solid"/>
          </a:ln>
        </p:spPr>
      </p:sp>
      <p:sp>
        <p:nvSpPr>
          <p:cNvPr id="7" name="Text 5"/>
          <p:cNvSpPr txBox="1"/>
          <p:nvPr/>
        </p:nvSpPr>
        <p:spPr>
          <a:xfrm>
            <a:off x="4892040" y="1325880"/>
            <a:ext cx="3611880" cy="1463040"/>
          </a:xfrm>
          <a:prstGeom prst="rect">
            <a:avLst/>
          </a:prstGeom>
          <a:noFill/>
          <a:ln/>
        </p:spPr>
        <p:txBody>
          <a:bodyPr wrap="square" lIns="0" tIns="0" rIns="0" bIns="0" rtlCol="0" anchor="t"/>
          <a:lstStyle/>
          <a:p>
            <a:pPr indent="0" marL="0">
              <a:spcAft>
                <a:spcPts val="400"/>
              </a:spcAft>
              <a:buNone/>
            </a:pPr>
            <a:r>
              <a:rPr lang="en-US" sz="1600" b="1" dirty="0">
                <a:solidFill>
                  <a:schemeClr val="accent3"/>
                </a:solidFill>
              </a:rPr>
              <a:t>Résumé de l’auteur, du livre ou de l’article</a:t>
            </a:r>
            <a:endParaRPr lang="en-US" sz="1600" dirty="0"/>
          </a:p>
          <a:p>
            <a:pPr indent="0" marL="0">
              <a:spcAft>
                <a:spcPts val="400"/>
              </a:spcAft>
              <a:buNone/>
            </a:pPr>
            <a:r>
              <a:rPr lang="en-US" sz="1500" dirty="0">
                <a:solidFill>
                  <a:schemeClr val="tx1"/>
                </a:solidFill>
              </a:rPr>
              <a:t>La note commence par Cf.</a:t>
            </a:r>
            <a:endParaRPr lang="en-US" sz="1600" dirty="0"/>
          </a:p>
          <a:p>
            <a:pPr indent="0" marL="0">
              <a:spcAft>
                <a:spcPts val="300"/>
              </a:spcAft>
              <a:buNone/>
            </a:pPr>
            <a:r>
              <a:rPr lang="en-US" sz="1300" i="1" dirty="0">
                <a:solidFill>
                  <a:schemeClr val="tx1"/>
                </a:solidFill>
              </a:rPr>
              <a:t>Cf. L. MPALA MBABULA, Philosophie pour tous, Lubumbashi, Éd. Mpala, 2000, 22.</a:t>
            </a:r>
            <a:endParaRPr lang="en-US" sz="1600" dirty="0"/>
          </a:p>
        </p:txBody>
      </p:sp>
      <p:sp>
        <p:nvSpPr>
          <p:cNvPr id="8" name="carte"/>
          <p:cNvSpPr/>
          <p:nvPr/>
        </p:nvSpPr>
        <p:spPr>
          <a:xfrm>
            <a:off x="457200" y="3017520"/>
            <a:ext cx="8229600" cy="1554480"/>
          </a:xfrm>
          <a:prstGeom prst="roundRect">
            <a:avLst>
              <a:gd name="adj" fmla="val 4706"/>
            </a:avLst>
          </a:prstGeom>
          <a:solidFill>
            <a:schemeClr val="accent5">
              <a:alpha val="10000"/>
            </a:schemeClr>
          </a:solidFill>
          <a:ln w="15875">
            <a:solidFill>
              <a:schemeClr val="accent5"/>
            </a:solidFill>
            <a:prstDash val="solid"/>
          </a:ln>
        </p:spPr>
      </p:sp>
      <p:sp>
        <p:nvSpPr>
          <p:cNvPr id="9" name="Text 7"/>
          <p:cNvSpPr txBox="1"/>
          <p:nvPr/>
        </p:nvSpPr>
        <p:spPr>
          <a:xfrm>
            <a:off x="640080" y="3154680"/>
            <a:ext cx="7863840" cy="1325880"/>
          </a:xfrm>
          <a:prstGeom prst="rect">
            <a:avLst/>
          </a:prstGeom>
          <a:noFill/>
          <a:ln/>
        </p:spPr>
        <p:txBody>
          <a:bodyPr wrap="square" lIns="0" tIns="0" rIns="0" bIns="0" rtlCol="0" anchor="t"/>
          <a:lstStyle/>
          <a:p>
            <a:pPr indent="0" marL="0">
              <a:spcAft>
                <a:spcPts val="400"/>
              </a:spcAft>
              <a:buNone/>
            </a:pPr>
            <a:r>
              <a:rPr lang="en-US" sz="1600" b="1" dirty="0">
                <a:solidFill>
                  <a:schemeClr val="accent5"/>
                </a:solidFill>
              </a:rPr>
              <a:t>Notes de renvoi</a:t>
            </a:r>
            <a:endParaRPr lang="en-US" sz="1600" dirty="0"/>
          </a:p>
          <a:p>
            <a:pPr indent="0" marL="0">
              <a:spcAft>
                <a:spcPts val="400"/>
              </a:spcAft>
              <a:buNone/>
            </a:pPr>
            <a:r>
              <a:rPr lang="en-US" sz="1500" dirty="0">
                <a:solidFill>
                  <a:schemeClr val="tx1"/>
                </a:solidFill>
              </a:rPr>
              <a:t>La note est introduite par Cf., « cité par … », « voir… » ou « dans… ».</a:t>
            </a:r>
            <a:endParaRPr lang="en-US" sz="1600" dirty="0"/>
          </a:p>
          <a:p>
            <a:pPr indent="0" marL="0">
              <a:spcAft>
                <a:spcPts val="300"/>
              </a:spcAft>
              <a:buNone/>
            </a:pPr>
            <a:r>
              <a:rPr lang="en-US" sz="1300" i="1" dirty="0">
                <a:solidFill>
                  <a:schemeClr val="tx1"/>
                </a:solidFill>
              </a:rPr>
              <a:t>E. KANT, Critique de la raison pure, cité par G. MORRA, Filosofia per tutti, Brescia, ELLE DICI, 1974, 49.</a:t>
            </a:r>
            <a:endParaRPr lang="en-US" sz="16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10 – 11. Notes complémentaire et mixte</a:t>
            </a:r>
            <a:endParaRPr lang="en-US" sz="2800" dirty="0"/>
          </a:p>
        </p:txBody>
      </p:sp>
      <p:sp>
        <p:nvSpPr>
          <p:cNvPr id="4" name="carte"/>
          <p:cNvSpPr/>
          <p:nvPr/>
        </p:nvSpPr>
        <p:spPr>
          <a:xfrm>
            <a:off x="457200" y="1188720"/>
            <a:ext cx="3977640" cy="3383280"/>
          </a:xfrm>
          <a:prstGeom prst="roundRect">
            <a:avLst>
              <a:gd name="adj" fmla="val 2162"/>
            </a:avLst>
          </a:prstGeom>
          <a:solidFill>
            <a:schemeClr val="accent6">
              <a:alpha val="10000"/>
            </a:schemeClr>
          </a:solidFill>
          <a:ln w="15875">
            <a:solidFill>
              <a:schemeClr val="accent6"/>
            </a:solidFill>
            <a:prstDash val="solid"/>
          </a:ln>
        </p:spPr>
      </p:sp>
      <p:sp>
        <p:nvSpPr>
          <p:cNvPr id="5" name="pastille"/>
          <p:cNvSpPr/>
          <p:nvPr/>
        </p:nvSpPr>
        <p:spPr>
          <a:xfrm>
            <a:off x="594360" y="1325880"/>
            <a:ext cx="502920" cy="502920"/>
          </a:xfrm>
          <a:prstGeom prst="ellipse">
            <a:avLst/>
          </a:prstGeom>
          <a:solidFill>
            <a:schemeClr val="accent6"/>
          </a:solidFill>
          <a:ln w="12700">
            <a:solidFill>
              <a:schemeClr val="accent6"/>
            </a:solidFill>
            <a:prstDash val="solid"/>
          </a:ln>
        </p:spPr>
      </p:sp>
      <p:sp>
        <p:nvSpPr>
          <p:cNvPr id="6" name="numéro"/>
          <p:cNvSpPr txBox="1"/>
          <p:nvPr/>
        </p:nvSpPr>
        <p:spPr>
          <a:xfrm>
            <a:off x="594360" y="1325880"/>
            <a:ext cx="502920" cy="502920"/>
          </a:xfrm>
          <a:prstGeom prst="rect">
            <a:avLst/>
          </a:prstGeom>
          <a:noFill/>
          <a:ln/>
        </p:spPr>
        <p:txBody>
          <a:bodyPr wrap="square" lIns="0" tIns="0" rIns="0" bIns="0" rtlCol="0" anchor="ctr"/>
          <a:lstStyle/>
          <a:p>
            <a:pPr algn="ctr" indent="0" marL="0">
              <a:buNone/>
            </a:pPr>
            <a:r>
              <a:rPr lang="en-US" sz="1500" b="1" dirty="0">
                <a:solidFill>
                  <a:schemeClr val="bg1"/>
                </a:solidFill>
              </a:rPr>
              <a:t>10</a:t>
            </a:r>
            <a:endParaRPr lang="en-US" sz="1500" dirty="0"/>
          </a:p>
        </p:txBody>
      </p:sp>
      <p:sp>
        <p:nvSpPr>
          <p:cNvPr id="7" name="Text 5"/>
          <p:cNvSpPr txBox="1"/>
          <p:nvPr/>
        </p:nvSpPr>
        <p:spPr>
          <a:xfrm>
            <a:off x="1188720" y="1325880"/>
            <a:ext cx="3108960" cy="3154680"/>
          </a:xfrm>
          <a:prstGeom prst="rect">
            <a:avLst/>
          </a:prstGeom>
          <a:noFill/>
          <a:ln/>
        </p:spPr>
        <p:txBody>
          <a:bodyPr wrap="square" lIns="0" tIns="0" rIns="0" bIns="0" rtlCol="0" anchor="t"/>
          <a:lstStyle/>
          <a:p>
            <a:pPr indent="0" marL="0">
              <a:spcAft>
                <a:spcPts val="400"/>
              </a:spcAft>
              <a:buNone/>
            </a:pPr>
            <a:r>
              <a:rPr lang="en-US" sz="1700" b="1" dirty="0">
                <a:solidFill>
                  <a:schemeClr val="accent6"/>
                </a:solidFill>
              </a:rPr>
              <a:t>Note complémentaire</a:t>
            </a:r>
            <a:endParaRPr lang="en-US" sz="1700" dirty="0"/>
          </a:p>
          <a:p>
            <a:pPr indent="0" marL="0">
              <a:spcAft>
                <a:spcPts val="400"/>
              </a:spcAft>
              <a:buNone/>
            </a:pPr>
            <a:r>
              <a:rPr lang="en-US" sz="1400" dirty="0">
                <a:solidFill>
                  <a:schemeClr val="tx1"/>
                </a:solidFill>
              </a:rPr>
              <a:t>Tout ce qui aide à bien comprendre le texte : une explication complémentaire. Elle a parfois tendance à se confondre avec la note de renvoi.</a:t>
            </a:r>
            <a:endParaRPr lang="en-US" sz="1700" dirty="0"/>
          </a:p>
          <a:p>
            <a:pPr indent="0" marL="0">
              <a:spcAft>
                <a:spcPts val="300"/>
              </a:spcAft>
              <a:buNone/>
            </a:pPr>
            <a:r>
              <a:rPr lang="en-US" sz="1300" i="1" dirty="0">
                <a:solidFill>
                  <a:schemeClr val="tx1"/>
                </a:solidFill>
              </a:rPr>
              <a:t>1. Ce chapitre s’inspire de J. DUBOIS, Initiation philosophique, et de D. JULIA, Dictionnaire de la philosophie. Mais A. LALANDE est plus explicite. Il y a plusieurs attitudes.</a:t>
            </a:r>
            <a:endParaRPr lang="en-US" sz="1700" dirty="0"/>
          </a:p>
        </p:txBody>
      </p:sp>
      <p:sp>
        <p:nvSpPr>
          <p:cNvPr id="8" name="carte"/>
          <p:cNvSpPr/>
          <p:nvPr/>
        </p:nvSpPr>
        <p:spPr>
          <a:xfrm>
            <a:off x="4709160" y="1188720"/>
            <a:ext cx="3977640" cy="3383280"/>
          </a:xfrm>
          <a:prstGeom prst="roundRect">
            <a:avLst>
              <a:gd name="adj" fmla="val 2162"/>
            </a:avLst>
          </a:prstGeom>
          <a:solidFill>
            <a:schemeClr val="accent4">
              <a:alpha val="10000"/>
            </a:schemeClr>
          </a:solidFill>
          <a:ln w="15875">
            <a:solidFill>
              <a:schemeClr val="accent4"/>
            </a:solidFill>
            <a:prstDash val="solid"/>
          </a:ln>
        </p:spPr>
      </p:sp>
      <p:sp>
        <p:nvSpPr>
          <p:cNvPr id="9" name="pastille"/>
          <p:cNvSpPr/>
          <p:nvPr/>
        </p:nvSpPr>
        <p:spPr>
          <a:xfrm>
            <a:off x="4846320" y="1325880"/>
            <a:ext cx="502920" cy="502920"/>
          </a:xfrm>
          <a:prstGeom prst="ellipse">
            <a:avLst/>
          </a:prstGeom>
          <a:solidFill>
            <a:schemeClr val="accent4"/>
          </a:solidFill>
          <a:ln w="12700">
            <a:solidFill>
              <a:schemeClr val="accent4"/>
            </a:solidFill>
            <a:prstDash val="solid"/>
          </a:ln>
        </p:spPr>
      </p:sp>
      <p:sp>
        <p:nvSpPr>
          <p:cNvPr id="10" name="numéro"/>
          <p:cNvSpPr txBox="1"/>
          <p:nvPr/>
        </p:nvSpPr>
        <p:spPr>
          <a:xfrm>
            <a:off x="4846320" y="1325880"/>
            <a:ext cx="502920" cy="502920"/>
          </a:xfrm>
          <a:prstGeom prst="rect">
            <a:avLst/>
          </a:prstGeom>
          <a:noFill/>
          <a:ln/>
        </p:spPr>
        <p:txBody>
          <a:bodyPr wrap="square" lIns="0" tIns="0" rIns="0" bIns="0" rtlCol="0" anchor="ctr"/>
          <a:lstStyle/>
          <a:p>
            <a:pPr algn="ctr" indent="0" marL="0">
              <a:buNone/>
            </a:pPr>
            <a:r>
              <a:rPr lang="en-US" sz="1500" b="1" dirty="0">
                <a:solidFill>
                  <a:schemeClr val="bg1"/>
                </a:solidFill>
              </a:rPr>
              <a:t>11</a:t>
            </a:r>
            <a:endParaRPr lang="en-US" sz="1500" dirty="0"/>
          </a:p>
        </p:txBody>
      </p:sp>
      <p:sp>
        <p:nvSpPr>
          <p:cNvPr id="11" name="Text 9"/>
          <p:cNvSpPr txBox="1"/>
          <p:nvPr/>
        </p:nvSpPr>
        <p:spPr>
          <a:xfrm>
            <a:off x="5440680" y="1325880"/>
            <a:ext cx="3108960" cy="3154680"/>
          </a:xfrm>
          <a:prstGeom prst="rect">
            <a:avLst/>
          </a:prstGeom>
          <a:noFill/>
          <a:ln/>
        </p:spPr>
        <p:txBody>
          <a:bodyPr wrap="square" lIns="0" tIns="0" rIns="0" bIns="0" rtlCol="0" anchor="t"/>
          <a:lstStyle/>
          <a:p>
            <a:pPr indent="0" marL="0">
              <a:spcAft>
                <a:spcPts val="400"/>
              </a:spcAft>
              <a:buNone/>
            </a:pPr>
            <a:r>
              <a:rPr lang="en-US" sz="1700" b="1" dirty="0">
                <a:solidFill>
                  <a:schemeClr val="accent4"/>
                </a:solidFill>
              </a:rPr>
              <a:t>Note mixte</a:t>
            </a:r>
            <a:endParaRPr lang="en-US" sz="1700" dirty="0"/>
          </a:p>
          <a:p>
            <a:pPr indent="0" marL="0">
              <a:spcAft>
                <a:spcPts val="400"/>
              </a:spcAft>
              <a:buNone/>
            </a:pPr>
            <a:r>
              <a:rPr lang="en-US" sz="1500" dirty="0">
                <a:solidFill>
                  <a:schemeClr val="tx1"/>
                </a:solidFill>
              </a:rPr>
              <a:t>Elle contient les trois autres notes.</a:t>
            </a:r>
            <a:endParaRPr lang="en-US" sz="1700" dirty="0"/>
          </a:p>
          <a:p>
            <a:pPr indent="0" marL="0">
              <a:spcAft>
                <a:spcPts val="300"/>
              </a:spcAft>
              <a:buNone/>
            </a:pPr>
            <a:r>
              <a:rPr lang="en-US" sz="1400" i="1" dirty="0">
                <a:solidFill>
                  <a:schemeClr val="tx1"/>
                </a:solidFill>
              </a:rPr>
              <a:t>1. F. ENGELS, Introduzione… , dans Opere scelte, Paris, ELLE DICI, 1961, 1261 ; Cf. H. MARCUSE a essayé d’y penser avec son livre L’homme unidimensionnel.</a:t>
            </a:r>
            <a:endParaRPr lang="en-US" sz="17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12. Abréviations indispensables (1/3)</a:t>
            </a:r>
            <a:endParaRPr lang="en-US" sz="2800" dirty="0"/>
          </a:p>
        </p:txBody>
      </p:sp>
      <p:sp>
        <p:nvSpPr>
          <p:cNvPr id="4" name="libellé"/>
          <p:cNvSpPr/>
          <p:nvPr/>
        </p:nvSpPr>
        <p:spPr>
          <a:xfrm>
            <a:off x="457200" y="1188720"/>
            <a:ext cx="1554480" cy="1005840"/>
          </a:xfrm>
          <a:prstGeom prst="roundRect">
            <a:avLst>
              <a:gd name="adj" fmla="val 7273"/>
            </a:avLst>
          </a:prstGeom>
          <a:solidFill>
            <a:schemeClr val="accent1"/>
          </a:solidFill>
          <a:ln w="12700">
            <a:solidFill>
              <a:schemeClr val="accent1"/>
            </a:solidFill>
            <a:prstDash val="solid"/>
          </a:ln>
        </p:spPr>
      </p:sp>
      <p:sp>
        <p:nvSpPr>
          <p:cNvPr id="5" name="Text 3"/>
          <p:cNvSpPr txBox="1"/>
          <p:nvPr/>
        </p:nvSpPr>
        <p:spPr>
          <a:xfrm>
            <a:off x="457200" y="1188720"/>
            <a:ext cx="1554480" cy="1005840"/>
          </a:xfrm>
          <a:prstGeom prst="rect">
            <a:avLst/>
          </a:prstGeom>
          <a:noFill/>
          <a:ln/>
        </p:spPr>
        <p:txBody>
          <a:bodyPr wrap="square" lIns="635" tIns="635" rIns="635" bIns="635" rtlCol="0" anchor="ctr"/>
          <a:lstStyle/>
          <a:p>
            <a:pPr algn="ctr" indent="0" marL="0">
              <a:buNone/>
            </a:pPr>
            <a:r>
              <a:rPr lang="en-US" sz="1800" b="1" dirty="0">
                <a:solidFill>
                  <a:schemeClr val="bg1"/>
                </a:solidFill>
              </a:rPr>
              <a:t>Cf.</a:t>
            </a:r>
            <a:endParaRPr lang="en-US" sz="1800" dirty="0"/>
          </a:p>
        </p:txBody>
      </p:sp>
      <p:sp>
        <p:nvSpPr>
          <p:cNvPr id="6" name="carte"/>
          <p:cNvSpPr/>
          <p:nvPr/>
        </p:nvSpPr>
        <p:spPr>
          <a:xfrm>
            <a:off x="2121408" y="1188720"/>
            <a:ext cx="6565392" cy="1005840"/>
          </a:xfrm>
          <a:prstGeom prst="roundRect">
            <a:avLst>
              <a:gd name="adj" fmla="val 7273"/>
            </a:avLst>
          </a:prstGeom>
          <a:solidFill>
            <a:schemeClr val="accent1">
              <a:alpha val="10000"/>
            </a:schemeClr>
          </a:solidFill>
          <a:ln w="15875">
            <a:solidFill>
              <a:schemeClr val="accent1"/>
            </a:solidFill>
            <a:prstDash val="solid"/>
          </a:ln>
        </p:spPr>
      </p:sp>
      <p:sp>
        <p:nvSpPr>
          <p:cNvPr id="7" name="Text 5"/>
          <p:cNvSpPr txBox="1"/>
          <p:nvPr/>
        </p:nvSpPr>
        <p:spPr>
          <a:xfrm>
            <a:off x="2304288" y="1188720"/>
            <a:ext cx="6199632" cy="1005840"/>
          </a:xfrm>
          <a:prstGeom prst="rect">
            <a:avLst/>
          </a:prstGeom>
          <a:noFill/>
          <a:ln/>
        </p:spPr>
        <p:txBody>
          <a:bodyPr wrap="square" lIns="0" tIns="0" rIns="0" bIns="0" rtlCol="0" anchor="ctr"/>
          <a:lstStyle/>
          <a:p>
            <a:pPr indent="0" marL="0">
              <a:spcAft>
                <a:spcPts val="400"/>
              </a:spcAft>
              <a:buNone/>
            </a:pPr>
            <a:r>
              <a:rPr lang="en-US" sz="1700" b="1" dirty="0">
                <a:solidFill>
                  <a:schemeClr val="accent1"/>
                </a:solidFill>
              </a:rPr>
              <a:t>Cf. = conferatur : « rapportez-vous à… »</a:t>
            </a:r>
            <a:endParaRPr lang="en-US" sz="1700" dirty="0"/>
          </a:p>
          <a:p>
            <a:pPr indent="0" marL="0">
              <a:spcAft>
                <a:spcPts val="400"/>
              </a:spcAft>
              <a:buNone/>
            </a:pPr>
            <a:r>
              <a:rPr lang="en-US" sz="1500" dirty="0">
                <a:solidFill>
                  <a:schemeClr val="tx1"/>
                </a:solidFill>
              </a:rPr>
              <a:t>Cette abréviation introduit la note de renvoi.</a:t>
            </a:r>
            <a:endParaRPr lang="en-US" sz="1700" dirty="0"/>
          </a:p>
        </p:txBody>
      </p:sp>
      <p:sp>
        <p:nvSpPr>
          <p:cNvPr id="8" name="libellé"/>
          <p:cNvSpPr/>
          <p:nvPr/>
        </p:nvSpPr>
        <p:spPr>
          <a:xfrm>
            <a:off x="457200" y="2331720"/>
            <a:ext cx="1554480" cy="2240280"/>
          </a:xfrm>
          <a:prstGeom prst="roundRect">
            <a:avLst>
              <a:gd name="adj" fmla="val 4706"/>
            </a:avLst>
          </a:prstGeom>
          <a:solidFill>
            <a:schemeClr val="accent3"/>
          </a:solidFill>
          <a:ln w="12700">
            <a:solidFill>
              <a:schemeClr val="accent3"/>
            </a:solidFill>
            <a:prstDash val="solid"/>
          </a:ln>
        </p:spPr>
      </p:sp>
      <p:sp>
        <p:nvSpPr>
          <p:cNvPr id="9" name="Text 7"/>
          <p:cNvSpPr txBox="1"/>
          <p:nvPr/>
        </p:nvSpPr>
        <p:spPr>
          <a:xfrm>
            <a:off x="457200" y="2331720"/>
            <a:ext cx="1554480" cy="2240280"/>
          </a:xfrm>
          <a:prstGeom prst="rect">
            <a:avLst/>
          </a:prstGeom>
          <a:noFill/>
          <a:ln/>
        </p:spPr>
        <p:txBody>
          <a:bodyPr wrap="square" lIns="635" tIns="635" rIns="635" bIns="635" rtlCol="0" anchor="ctr"/>
          <a:lstStyle/>
          <a:p>
            <a:pPr algn="ctr" indent="0" marL="0">
              <a:buNone/>
            </a:pPr>
            <a:r>
              <a:rPr lang="en-US" sz="1800" b="1" dirty="0">
                <a:solidFill>
                  <a:schemeClr val="bg1"/>
                </a:solidFill>
              </a:rPr>
              <a:t>Ibid.</a:t>
            </a:r>
            <a:endParaRPr lang="en-US" sz="1800" dirty="0"/>
          </a:p>
        </p:txBody>
      </p:sp>
      <p:sp>
        <p:nvSpPr>
          <p:cNvPr id="10" name="carte"/>
          <p:cNvSpPr/>
          <p:nvPr/>
        </p:nvSpPr>
        <p:spPr>
          <a:xfrm>
            <a:off x="2121408" y="2331720"/>
            <a:ext cx="6565392" cy="2240280"/>
          </a:xfrm>
          <a:prstGeom prst="roundRect">
            <a:avLst>
              <a:gd name="adj" fmla="val 3265"/>
            </a:avLst>
          </a:prstGeom>
          <a:solidFill>
            <a:schemeClr val="accent3">
              <a:alpha val="10000"/>
            </a:schemeClr>
          </a:solidFill>
          <a:ln w="15875">
            <a:solidFill>
              <a:schemeClr val="accent3"/>
            </a:solidFill>
            <a:prstDash val="solid"/>
          </a:ln>
        </p:spPr>
      </p:sp>
      <p:sp>
        <p:nvSpPr>
          <p:cNvPr id="11" name="Text 9"/>
          <p:cNvSpPr txBox="1"/>
          <p:nvPr/>
        </p:nvSpPr>
        <p:spPr>
          <a:xfrm>
            <a:off x="2304288" y="2331720"/>
            <a:ext cx="6199632" cy="2240280"/>
          </a:xfrm>
          <a:prstGeom prst="rect">
            <a:avLst/>
          </a:prstGeom>
          <a:noFill/>
          <a:ln/>
        </p:spPr>
        <p:txBody>
          <a:bodyPr wrap="square" lIns="0" tIns="0" rIns="0" bIns="0" rtlCol="0" anchor="ctr"/>
          <a:lstStyle/>
          <a:p>
            <a:pPr indent="0" marL="0">
              <a:spcAft>
                <a:spcPts val="400"/>
              </a:spcAft>
              <a:buNone/>
            </a:pPr>
            <a:r>
              <a:rPr lang="en-US" sz="1700" b="1" dirty="0">
                <a:solidFill>
                  <a:schemeClr val="accent3"/>
                </a:solidFill>
              </a:rPr>
              <a:t>Ibid. = Ibidem</a:t>
            </a:r>
            <a:endParaRPr lang="en-US" sz="1700" dirty="0"/>
          </a:p>
          <a:p>
            <a:pPr indent="0" marL="0">
              <a:spcAft>
                <a:spcPts val="400"/>
              </a:spcAft>
              <a:buNone/>
            </a:pPr>
            <a:r>
              <a:rPr lang="en-US" sz="1400" dirty="0">
                <a:solidFill>
                  <a:schemeClr val="tx1"/>
                </a:solidFill>
              </a:rPr>
              <a:t>Nous optons pour Ibid., en italique, suivi d’un point et d’une virgule. On l’emploie pour une note venant après une autre note consécutive, du même auteur et du même ouvrage ou article ; la page peut être la même ou différente.</a:t>
            </a:r>
            <a:endParaRPr lang="en-US" sz="1700" dirty="0"/>
          </a:p>
          <a:p>
            <a:pPr indent="0" marL="0">
              <a:spcAft>
                <a:spcPts val="300"/>
              </a:spcAft>
              <a:buNone/>
            </a:pPr>
            <a:r>
              <a:rPr lang="en-US" sz="1300" i="1" dirty="0">
                <a:solidFill>
                  <a:schemeClr val="tx1"/>
                </a:solidFill>
              </a:rPr>
              <a:t>1. G. Gurith, Dialectique et sociologie, Paris, 1962, 145.</a:t>
            </a:r>
            <a:endParaRPr lang="en-US" sz="1700" dirty="0"/>
          </a:p>
          <a:p>
            <a:pPr indent="0" marL="0">
              <a:spcAft>
                <a:spcPts val="300"/>
              </a:spcAft>
              <a:buNone/>
            </a:pPr>
            <a:r>
              <a:rPr lang="en-US" sz="1300" i="1" dirty="0">
                <a:solidFill>
                  <a:schemeClr val="tx1"/>
                </a:solidFill>
              </a:rPr>
              <a:t>2. Ibid., 149.</a:t>
            </a:r>
            <a:endParaRPr lang="en-US" sz="17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12. Abréviations indispensables (2/3)</a:t>
            </a:r>
            <a:endParaRPr lang="en-US" sz="2800" dirty="0"/>
          </a:p>
        </p:txBody>
      </p:sp>
      <p:sp>
        <p:nvSpPr>
          <p:cNvPr id="4" name="libellé"/>
          <p:cNvSpPr/>
          <p:nvPr/>
        </p:nvSpPr>
        <p:spPr>
          <a:xfrm>
            <a:off x="457200" y="1188720"/>
            <a:ext cx="1554480" cy="1417320"/>
          </a:xfrm>
          <a:prstGeom prst="roundRect">
            <a:avLst>
              <a:gd name="adj" fmla="val 5161"/>
            </a:avLst>
          </a:prstGeom>
          <a:solidFill>
            <a:schemeClr val="accent5"/>
          </a:solidFill>
          <a:ln w="12700">
            <a:solidFill>
              <a:schemeClr val="accent5"/>
            </a:solidFill>
            <a:prstDash val="solid"/>
          </a:ln>
        </p:spPr>
      </p:sp>
      <p:sp>
        <p:nvSpPr>
          <p:cNvPr id="5" name="Text 3"/>
          <p:cNvSpPr txBox="1"/>
          <p:nvPr/>
        </p:nvSpPr>
        <p:spPr>
          <a:xfrm>
            <a:off x="457200" y="1188720"/>
            <a:ext cx="1554480" cy="1417320"/>
          </a:xfrm>
          <a:prstGeom prst="rect">
            <a:avLst/>
          </a:prstGeom>
          <a:noFill/>
          <a:ln/>
        </p:spPr>
        <p:txBody>
          <a:bodyPr wrap="square" lIns="635" tIns="635" rIns="635" bIns="635" rtlCol="0" anchor="ctr"/>
          <a:lstStyle/>
          <a:p>
            <a:pPr algn="ctr" indent="0" marL="0">
              <a:buNone/>
            </a:pPr>
            <a:r>
              <a:rPr lang="en-US" sz="1800" b="1" dirty="0">
                <a:solidFill>
                  <a:schemeClr val="bg1"/>
                </a:solidFill>
              </a:rPr>
              <a:t>ID.</a:t>
            </a:r>
            <a:endParaRPr lang="en-US" sz="1800" dirty="0"/>
          </a:p>
        </p:txBody>
      </p:sp>
      <p:sp>
        <p:nvSpPr>
          <p:cNvPr id="6" name="carte"/>
          <p:cNvSpPr/>
          <p:nvPr/>
        </p:nvSpPr>
        <p:spPr>
          <a:xfrm>
            <a:off x="2121408" y="1188720"/>
            <a:ext cx="6565392" cy="1417320"/>
          </a:xfrm>
          <a:prstGeom prst="roundRect">
            <a:avLst>
              <a:gd name="adj" fmla="val 5161"/>
            </a:avLst>
          </a:prstGeom>
          <a:solidFill>
            <a:schemeClr val="accent5">
              <a:alpha val="10000"/>
            </a:schemeClr>
          </a:solidFill>
          <a:ln w="15875">
            <a:solidFill>
              <a:schemeClr val="accent5"/>
            </a:solidFill>
            <a:prstDash val="solid"/>
          </a:ln>
        </p:spPr>
      </p:sp>
      <p:sp>
        <p:nvSpPr>
          <p:cNvPr id="7" name="Text 5"/>
          <p:cNvSpPr txBox="1"/>
          <p:nvPr/>
        </p:nvSpPr>
        <p:spPr>
          <a:xfrm>
            <a:off x="2304288" y="1188720"/>
            <a:ext cx="6199632" cy="1417320"/>
          </a:xfrm>
          <a:prstGeom prst="rect">
            <a:avLst/>
          </a:prstGeom>
          <a:noFill/>
          <a:ln/>
        </p:spPr>
        <p:txBody>
          <a:bodyPr wrap="square" lIns="0" tIns="0" rIns="0" bIns="0" rtlCol="0" anchor="ctr"/>
          <a:lstStyle/>
          <a:p>
            <a:pPr indent="0" marL="0">
              <a:spcAft>
                <a:spcPts val="400"/>
              </a:spcAft>
              <a:buNone/>
            </a:pPr>
            <a:r>
              <a:rPr lang="en-US" sz="1700" b="1" dirty="0">
                <a:solidFill>
                  <a:schemeClr val="accent5"/>
                </a:solidFill>
              </a:rPr>
              <a:t>ID. = Idem : le même</a:t>
            </a:r>
            <a:endParaRPr lang="en-US" sz="1700" dirty="0"/>
          </a:p>
          <a:p>
            <a:pPr indent="0" marL="0">
              <a:spcAft>
                <a:spcPts val="400"/>
              </a:spcAft>
              <a:buNone/>
            </a:pPr>
            <a:r>
              <a:rPr lang="en-US" sz="1400" dirty="0">
                <a:solidFill>
                  <a:schemeClr val="tx1"/>
                </a:solidFill>
              </a:rPr>
              <a:t>Même AUTEUR, mais livres différents. Notre école ne l’utilise pas : on reprend toujours le nom de l’auteur.</a:t>
            </a:r>
            <a:endParaRPr lang="en-US" sz="1700" dirty="0"/>
          </a:p>
          <a:p>
            <a:pPr indent="0" marL="0">
              <a:spcAft>
                <a:spcPts val="300"/>
              </a:spcAft>
              <a:buNone/>
            </a:pPr>
            <a:r>
              <a:rPr lang="en-US" sz="1200" i="1" dirty="0">
                <a:solidFill>
                  <a:schemeClr val="tx1"/>
                </a:solidFill>
              </a:rPr>
              <a:t>1. E. KANT, Critique de la raison pure, 26.  2. E. KANT, Critique de la raison pratique, 46.</a:t>
            </a:r>
            <a:endParaRPr lang="en-US" sz="1700" dirty="0"/>
          </a:p>
        </p:txBody>
      </p:sp>
      <p:sp>
        <p:nvSpPr>
          <p:cNvPr id="8" name="libellé"/>
          <p:cNvSpPr/>
          <p:nvPr/>
        </p:nvSpPr>
        <p:spPr>
          <a:xfrm>
            <a:off x="457200" y="2743200"/>
            <a:ext cx="1554480" cy="1828800"/>
          </a:xfrm>
          <a:prstGeom prst="roundRect">
            <a:avLst>
              <a:gd name="adj" fmla="val 4706"/>
            </a:avLst>
          </a:prstGeom>
          <a:solidFill>
            <a:schemeClr val="accent6"/>
          </a:solidFill>
          <a:ln w="12700">
            <a:solidFill>
              <a:schemeClr val="accent6"/>
            </a:solidFill>
            <a:prstDash val="solid"/>
          </a:ln>
        </p:spPr>
      </p:sp>
      <p:sp>
        <p:nvSpPr>
          <p:cNvPr id="9" name="Text 7"/>
          <p:cNvSpPr txBox="1"/>
          <p:nvPr/>
        </p:nvSpPr>
        <p:spPr>
          <a:xfrm>
            <a:off x="457200" y="2743200"/>
            <a:ext cx="1554480" cy="1828800"/>
          </a:xfrm>
          <a:prstGeom prst="rect">
            <a:avLst/>
          </a:prstGeom>
          <a:noFill/>
          <a:ln/>
        </p:spPr>
        <p:txBody>
          <a:bodyPr wrap="square" lIns="635" tIns="635" rIns="635" bIns="635" rtlCol="0" anchor="ctr"/>
          <a:lstStyle/>
          <a:p>
            <a:pPr algn="ctr" indent="0" marL="0">
              <a:buNone/>
            </a:pPr>
            <a:r>
              <a:rPr lang="en-US" sz="1400" b="1" dirty="0">
                <a:solidFill>
                  <a:schemeClr val="bg1"/>
                </a:solidFill>
              </a:rPr>
              <a:t>O.C. ou OP. CIT.</a:t>
            </a:r>
            <a:endParaRPr lang="en-US" sz="1400" dirty="0"/>
          </a:p>
        </p:txBody>
      </p:sp>
      <p:sp>
        <p:nvSpPr>
          <p:cNvPr id="10" name="carte"/>
          <p:cNvSpPr/>
          <p:nvPr/>
        </p:nvSpPr>
        <p:spPr>
          <a:xfrm>
            <a:off x="2121408" y="2743200"/>
            <a:ext cx="6565392" cy="1828800"/>
          </a:xfrm>
          <a:prstGeom prst="roundRect">
            <a:avLst>
              <a:gd name="adj" fmla="val 4000"/>
            </a:avLst>
          </a:prstGeom>
          <a:solidFill>
            <a:schemeClr val="accent6">
              <a:alpha val="10000"/>
            </a:schemeClr>
          </a:solidFill>
          <a:ln w="15875">
            <a:solidFill>
              <a:schemeClr val="accent6"/>
            </a:solidFill>
            <a:prstDash val="solid"/>
          </a:ln>
        </p:spPr>
      </p:sp>
      <p:sp>
        <p:nvSpPr>
          <p:cNvPr id="11" name="Text 9"/>
          <p:cNvSpPr txBox="1"/>
          <p:nvPr/>
        </p:nvSpPr>
        <p:spPr>
          <a:xfrm>
            <a:off x="2304288" y="2743200"/>
            <a:ext cx="6199632" cy="1828800"/>
          </a:xfrm>
          <a:prstGeom prst="rect">
            <a:avLst/>
          </a:prstGeom>
          <a:noFill/>
          <a:ln/>
        </p:spPr>
        <p:txBody>
          <a:bodyPr wrap="square" lIns="0" tIns="0" rIns="0" bIns="0" rtlCol="0" anchor="ctr"/>
          <a:lstStyle/>
          <a:p>
            <a:pPr indent="0" marL="0">
              <a:spcAft>
                <a:spcPts val="400"/>
              </a:spcAft>
              <a:buNone/>
            </a:pPr>
            <a:r>
              <a:rPr lang="en-US" sz="1700" b="1" dirty="0">
                <a:solidFill>
                  <a:schemeClr val="accent6"/>
                </a:solidFill>
              </a:rPr>
              <a:t>Opus citatum : ouvrage cité</a:t>
            </a:r>
            <a:endParaRPr lang="en-US" sz="1700" dirty="0"/>
          </a:p>
          <a:p>
            <a:pPr indent="0" marL="0">
              <a:spcAft>
                <a:spcPts val="400"/>
              </a:spcAft>
              <a:buNone/>
            </a:pPr>
            <a:r>
              <a:rPr lang="en-US" sz="1300" dirty="0">
                <a:solidFill>
                  <a:schemeClr val="tx1"/>
                </a:solidFill>
              </a:rPr>
              <a:t>Même auteur et même livre, mais O.C. n’est pas Ibid. : d’autres auteurs doivent s’intercaler. Notre école remplace OP. CIT. par une citation abrégée.</a:t>
            </a:r>
            <a:endParaRPr lang="en-US" sz="1700" dirty="0"/>
          </a:p>
          <a:p>
            <a:pPr indent="0" marL="0">
              <a:spcAft>
                <a:spcPts val="300"/>
              </a:spcAft>
              <a:buNone/>
            </a:pPr>
            <a:r>
              <a:rPr lang="en-US" sz="1100" i="1" dirty="0">
                <a:solidFill>
                  <a:schemeClr val="tx1"/>
                </a:solidFill>
              </a:rPr>
              <a:t>1. L. MPALA MBABULA, Philosophie pour tous, Lubumbashi, Ed. Mpala, 1990, 20.</a:t>
            </a:r>
            <a:endParaRPr lang="en-US" sz="1700" dirty="0"/>
          </a:p>
          <a:p>
            <a:pPr indent="0" marL="0">
              <a:spcAft>
                <a:spcPts val="300"/>
              </a:spcAft>
              <a:buNone/>
            </a:pPr>
            <a:r>
              <a:rPr lang="en-US" sz="1100" i="1" dirty="0">
                <a:solidFill>
                  <a:schemeClr val="tx1"/>
                </a:solidFill>
              </a:rPr>
              <a:t>3. MUTUZA KABE, Qu’est-ce que la philosophie ?, Kinshasa, Médiaspaul, 1979, 24.</a:t>
            </a:r>
            <a:endParaRPr lang="en-US" sz="1700" dirty="0"/>
          </a:p>
          <a:p>
            <a:pPr indent="0" marL="0">
              <a:spcAft>
                <a:spcPts val="300"/>
              </a:spcAft>
              <a:buNone/>
            </a:pPr>
            <a:r>
              <a:rPr lang="en-US" sz="1100" i="1" dirty="0">
                <a:solidFill>
                  <a:schemeClr val="tx1"/>
                </a:solidFill>
              </a:rPr>
              <a:t>4. L. MPALA MBABULA, Philosophie pour tous, 25.   6. MUTUZA KABE, Qu’est-ce que la philosophie ?, 24.</a:t>
            </a:r>
            <a:endParaRPr lang="en-US" sz="17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12. Abréviations indispensables (3/3)</a:t>
            </a:r>
            <a:endParaRPr lang="en-US" sz="2800" dirty="0"/>
          </a:p>
        </p:txBody>
      </p:sp>
      <p:sp>
        <p:nvSpPr>
          <p:cNvPr id="4" name="libellé"/>
          <p:cNvSpPr/>
          <p:nvPr/>
        </p:nvSpPr>
        <p:spPr>
          <a:xfrm>
            <a:off x="457200" y="1188720"/>
            <a:ext cx="1554480" cy="1691640"/>
          </a:xfrm>
          <a:prstGeom prst="roundRect">
            <a:avLst>
              <a:gd name="adj" fmla="val 4706"/>
            </a:avLst>
          </a:prstGeom>
          <a:solidFill>
            <a:schemeClr val="accent4"/>
          </a:solidFill>
          <a:ln w="12700">
            <a:solidFill>
              <a:schemeClr val="accent4"/>
            </a:solidFill>
            <a:prstDash val="solid"/>
          </a:ln>
        </p:spPr>
      </p:sp>
      <p:sp>
        <p:nvSpPr>
          <p:cNvPr id="5" name="Text 3"/>
          <p:cNvSpPr txBox="1"/>
          <p:nvPr/>
        </p:nvSpPr>
        <p:spPr>
          <a:xfrm>
            <a:off x="457200" y="1188720"/>
            <a:ext cx="1554480" cy="1691640"/>
          </a:xfrm>
          <a:prstGeom prst="rect">
            <a:avLst/>
          </a:prstGeom>
          <a:noFill/>
          <a:ln/>
        </p:spPr>
        <p:txBody>
          <a:bodyPr wrap="square" lIns="635" tIns="635" rIns="635" bIns="635" rtlCol="0" anchor="ctr"/>
          <a:lstStyle/>
          <a:p>
            <a:pPr algn="ctr" indent="0" marL="0">
              <a:buNone/>
            </a:pPr>
            <a:r>
              <a:rPr lang="en-US" sz="1800" b="1" dirty="0">
                <a:solidFill>
                  <a:schemeClr val="bg1"/>
                </a:solidFill>
              </a:rPr>
              <a:t>P., PP.</a:t>
            </a:r>
            <a:endParaRPr lang="en-US" sz="1800" dirty="0"/>
          </a:p>
        </p:txBody>
      </p:sp>
      <p:sp>
        <p:nvSpPr>
          <p:cNvPr id="6" name="carte"/>
          <p:cNvSpPr/>
          <p:nvPr/>
        </p:nvSpPr>
        <p:spPr>
          <a:xfrm>
            <a:off x="2121408" y="1188720"/>
            <a:ext cx="6565392" cy="1691640"/>
          </a:xfrm>
          <a:prstGeom prst="roundRect">
            <a:avLst>
              <a:gd name="adj" fmla="val 4324"/>
            </a:avLst>
          </a:prstGeom>
          <a:solidFill>
            <a:schemeClr val="accent4">
              <a:alpha val="10000"/>
            </a:schemeClr>
          </a:solidFill>
          <a:ln w="15875">
            <a:solidFill>
              <a:schemeClr val="accent4"/>
            </a:solidFill>
            <a:prstDash val="solid"/>
          </a:ln>
        </p:spPr>
      </p:sp>
      <p:sp>
        <p:nvSpPr>
          <p:cNvPr id="7" name="Text 5"/>
          <p:cNvSpPr txBox="1"/>
          <p:nvPr/>
        </p:nvSpPr>
        <p:spPr>
          <a:xfrm>
            <a:off x="2304288" y="1188720"/>
            <a:ext cx="6199632" cy="1691640"/>
          </a:xfrm>
          <a:prstGeom prst="rect">
            <a:avLst/>
          </a:prstGeom>
          <a:noFill/>
          <a:ln/>
        </p:spPr>
        <p:txBody>
          <a:bodyPr wrap="square" lIns="0" tIns="0" rIns="0" bIns="0" rtlCol="0" anchor="ctr"/>
          <a:lstStyle/>
          <a:p>
            <a:pPr indent="0" marL="0">
              <a:spcAft>
                <a:spcPts val="400"/>
              </a:spcAft>
              <a:buNone/>
            </a:pPr>
            <a:r>
              <a:rPr lang="en-US" sz="1700" b="1" dirty="0">
                <a:solidFill>
                  <a:schemeClr val="accent4"/>
                </a:solidFill>
              </a:rPr>
              <a:t>P., PP. = page ou plusieurs pages</a:t>
            </a:r>
            <a:endParaRPr lang="en-US" sz="1700" dirty="0"/>
          </a:p>
          <a:p>
            <a:pPr indent="0" marL="0">
              <a:spcAft>
                <a:spcPts val="400"/>
              </a:spcAft>
              <a:buNone/>
            </a:pPr>
            <a:r>
              <a:rPr lang="en-US" sz="1400" dirty="0">
                <a:solidFill>
                  <a:schemeClr val="tx1"/>
                </a:solidFill>
              </a:rPr>
              <a:t>Même pour les pages 2 à 4, on écrit p ou pp en minuscule. Uniformité : si vous utilisez P pour plusieurs pages, il faut le faire jusqu’à la fin du travail.</a:t>
            </a:r>
            <a:endParaRPr lang="en-US" sz="1700" dirty="0"/>
          </a:p>
          <a:p>
            <a:pPr indent="0" marL="0">
              <a:spcAft>
                <a:spcPts val="300"/>
              </a:spcAft>
              <a:buNone/>
            </a:pPr>
            <a:r>
              <a:rPr lang="en-US" sz="1300" i="1" dirty="0">
                <a:solidFill>
                  <a:schemeClr val="tx1"/>
                </a:solidFill>
              </a:rPr>
              <a:t>B. ILUNGA KAYOMBO, Pleure Ô pays…, Paris, Harmattan, 1997, p. 25-26. ou pp. 25-26.</a:t>
            </a:r>
            <a:endParaRPr lang="en-US" sz="1700" dirty="0"/>
          </a:p>
        </p:txBody>
      </p:sp>
      <p:sp>
        <p:nvSpPr>
          <p:cNvPr id="8" name="libellé"/>
          <p:cNvSpPr/>
          <p:nvPr/>
        </p:nvSpPr>
        <p:spPr>
          <a:xfrm>
            <a:off x="457200" y="3017520"/>
            <a:ext cx="1554480" cy="1554480"/>
          </a:xfrm>
          <a:prstGeom prst="roundRect">
            <a:avLst>
              <a:gd name="adj" fmla="val 4706"/>
            </a:avLst>
          </a:prstGeom>
          <a:solidFill>
            <a:schemeClr val="accent1"/>
          </a:solidFill>
          <a:ln w="12700">
            <a:solidFill>
              <a:schemeClr val="accent1"/>
            </a:solidFill>
            <a:prstDash val="solid"/>
          </a:ln>
        </p:spPr>
      </p:sp>
      <p:sp>
        <p:nvSpPr>
          <p:cNvPr id="9" name="Text 7"/>
          <p:cNvSpPr txBox="1"/>
          <p:nvPr/>
        </p:nvSpPr>
        <p:spPr>
          <a:xfrm>
            <a:off x="457200" y="3017520"/>
            <a:ext cx="1554480" cy="1554480"/>
          </a:xfrm>
          <a:prstGeom prst="rect">
            <a:avLst/>
          </a:prstGeom>
          <a:noFill/>
          <a:ln/>
        </p:spPr>
        <p:txBody>
          <a:bodyPr wrap="square" lIns="635" tIns="635" rIns="635" bIns="635" rtlCol="0" anchor="ctr"/>
          <a:lstStyle/>
          <a:p>
            <a:pPr algn="ctr" indent="0" marL="0">
              <a:buNone/>
            </a:pPr>
            <a:r>
              <a:rPr lang="en-US" sz="1800" b="1" dirty="0">
                <a:solidFill>
                  <a:schemeClr val="bg1"/>
                </a:solidFill>
              </a:rPr>
              <a:t>L.C.</a:t>
            </a:r>
            <a:endParaRPr lang="en-US" sz="1800" dirty="0"/>
          </a:p>
        </p:txBody>
      </p:sp>
      <p:sp>
        <p:nvSpPr>
          <p:cNvPr id="10" name="carte"/>
          <p:cNvSpPr/>
          <p:nvPr/>
        </p:nvSpPr>
        <p:spPr>
          <a:xfrm>
            <a:off x="2121408" y="3017520"/>
            <a:ext cx="6565392" cy="1554480"/>
          </a:xfrm>
          <a:prstGeom prst="roundRect">
            <a:avLst>
              <a:gd name="adj" fmla="val 4706"/>
            </a:avLst>
          </a:prstGeom>
          <a:solidFill>
            <a:schemeClr val="accent1">
              <a:alpha val="10000"/>
            </a:schemeClr>
          </a:solidFill>
          <a:ln w="15875">
            <a:solidFill>
              <a:schemeClr val="accent1"/>
            </a:solidFill>
            <a:prstDash val="solid"/>
          </a:ln>
        </p:spPr>
      </p:sp>
      <p:sp>
        <p:nvSpPr>
          <p:cNvPr id="11" name="Text 9"/>
          <p:cNvSpPr txBox="1"/>
          <p:nvPr/>
        </p:nvSpPr>
        <p:spPr>
          <a:xfrm>
            <a:off x="2304288" y="3017520"/>
            <a:ext cx="6199632" cy="1554480"/>
          </a:xfrm>
          <a:prstGeom prst="rect">
            <a:avLst/>
          </a:prstGeom>
          <a:noFill/>
          <a:ln/>
        </p:spPr>
        <p:txBody>
          <a:bodyPr wrap="square" lIns="0" tIns="0" rIns="0" bIns="0" rtlCol="0" anchor="ctr"/>
          <a:lstStyle/>
          <a:p>
            <a:pPr indent="0" marL="0">
              <a:spcAft>
                <a:spcPts val="400"/>
              </a:spcAft>
              <a:buNone/>
            </a:pPr>
            <a:r>
              <a:rPr lang="en-US" sz="1700" b="1" dirty="0">
                <a:solidFill>
                  <a:schemeClr val="accent1"/>
                </a:solidFill>
              </a:rPr>
              <a:t>L.C. = in Loco citato : dans le lieu cité</a:t>
            </a:r>
            <a:endParaRPr lang="en-US" sz="1700" dirty="0"/>
          </a:p>
          <a:p>
            <a:pPr indent="0" marL="0">
              <a:spcAft>
                <a:spcPts val="400"/>
              </a:spcAft>
              <a:buNone/>
            </a:pPr>
            <a:r>
              <a:rPr lang="en-US" sz="1400" dirty="0">
                <a:solidFill>
                  <a:schemeClr val="tx1"/>
                </a:solidFill>
              </a:rPr>
              <a:t>Pour notre cas : dans le document cité (livre, revue, dictionnaire…).</a:t>
            </a:r>
            <a:endParaRPr lang="en-US" sz="1700" dirty="0"/>
          </a:p>
          <a:p>
            <a:pPr indent="0" marL="0">
              <a:spcAft>
                <a:spcPts val="300"/>
              </a:spcAft>
              <a:buNone/>
            </a:pPr>
            <a:r>
              <a:rPr lang="en-US" sz="1200" i="1" dirty="0">
                <a:solidFill>
                  <a:schemeClr val="tx1"/>
                </a:solidFill>
              </a:rPr>
              <a:t>1. J. KINYONGO, Philosophie en Afrique : conscience d’être, dans « Cahiers Philosophiques Africains » 3-4 (1973) 23.  2. MISENGA NKONGOLO, La philosophie comme lumière…, dans L.c., 118.</a:t>
            </a:r>
            <a:endParaRPr lang="en-US" sz="17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13. Ordre de la bibliographie (1/2)</a:t>
            </a:r>
            <a:endParaRPr lang="en-US" sz="2800" dirty="0"/>
          </a:p>
        </p:txBody>
      </p:sp>
      <p:sp>
        <p:nvSpPr>
          <p:cNvPr id="4" name="Text 2"/>
          <p:cNvSpPr txBox="1"/>
          <p:nvPr/>
        </p:nvSpPr>
        <p:spPr>
          <a:xfrm>
            <a:off x="457200" y="1143000"/>
            <a:ext cx="8229600" cy="685800"/>
          </a:xfrm>
          <a:prstGeom prst="rect">
            <a:avLst/>
          </a:prstGeom>
          <a:noFill/>
          <a:ln/>
        </p:spPr>
        <p:txBody>
          <a:bodyPr wrap="square" lIns="0" tIns="0" rIns="0" bIns="0" rtlCol="0" anchor="t"/>
          <a:lstStyle/>
          <a:p>
            <a:pPr indent="0" marL="0">
              <a:spcAft>
                <a:spcPts val="400"/>
              </a:spcAft>
              <a:buNone/>
            </a:pPr>
            <a:r>
              <a:rPr lang="en-US" sz="1500" dirty="0">
                <a:solidFill>
                  <a:schemeClr val="tx1"/>
                </a:solidFill>
              </a:rPr>
              <a:t>Elle reprend tout document cité : livres, articles, thèses, mémoires, T.F.C. et cours, en ordre alphabétique ou chronologique, selon l’« importance ».</a:t>
            </a:r>
            <a:endParaRPr lang="en-US" sz="1500" dirty="0"/>
          </a:p>
        </p:txBody>
      </p:sp>
      <p:sp>
        <p:nvSpPr>
          <p:cNvPr id="5" name="carte"/>
          <p:cNvSpPr/>
          <p:nvPr/>
        </p:nvSpPr>
        <p:spPr>
          <a:xfrm>
            <a:off x="457200" y="1920240"/>
            <a:ext cx="4846320" cy="2651760"/>
          </a:xfrm>
          <a:prstGeom prst="roundRect">
            <a:avLst>
              <a:gd name="adj" fmla="val 2759"/>
            </a:avLst>
          </a:prstGeom>
          <a:solidFill>
            <a:schemeClr val="accent1">
              <a:alpha val="10000"/>
            </a:schemeClr>
          </a:solidFill>
          <a:ln w="15875">
            <a:solidFill>
              <a:schemeClr val="accent1"/>
            </a:solidFill>
            <a:prstDash val="solid"/>
          </a:ln>
        </p:spPr>
      </p:sp>
      <p:sp>
        <p:nvSpPr>
          <p:cNvPr id="6" name="pastille"/>
          <p:cNvSpPr/>
          <p:nvPr/>
        </p:nvSpPr>
        <p:spPr>
          <a:xfrm>
            <a:off x="640080" y="2057400"/>
            <a:ext cx="457200" cy="457200"/>
          </a:xfrm>
          <a:prstGeom prst="ellipse">
            <a:avLst/>
          </a:prstGeom>
          <a:solidFill>
            <a:schemeClr val="accent1"/>
          </a:solidFill>
          <a:ln w="12700">
            <a:solidFill>
              <a:schemeClr val="accent1"/>
            </a:solidFill>
            <a:prstDash val="solid"/>
          </a:ln>
        </p:spPr>
      </p:sp>
      <p:sp>
        <p:nvSpPr>
          <p:cNvPr id="7" name="numéro"/>
          <p:cNvSpPr txBox="1"/>
          <p:nvPr/>
        </p:nvSpPr>
        <p:spPr>
          <a:xfrm>
            <a:off x="640080" y="205740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I</a:t>
            </a:r>
            <a:endParaRPr lang="en-US" sz="1600" dirty="0"/>
          </a:p>
        </p:txBody>
      </p:sp>
      <p:sp>
        <p:nvSpPr>
          <p:cNvPr id="8" name="Text 6"/>
          <p:cNvSpPr txBox="1"/>
          <p:nvPr/>
        </p:nvSpPr>
        <p:spPr>
          <a:xfrm>
            <a:off x="1234440" y="2057400"/>
            <a:ext cx="3657600" cy="457200"/>
          </a:xfrm>
          <a:prstGeom prst="rect">
            <a:avLst/>
          </a:prstGeom>
          <a:noFill/>
          <a:ln/>
        </p:spPr>
        <p:txBody>
          <a:bodyPr wrap="square" lIns="0" tIns="0" rIns="0" bIns="0" rtlCol="0" anchor="ctr"/>
          <a:lstStyle/>
          <a:p>
            <a:pPr indent="0" marL="0">
              <a:spcAft>
                <a:spcPts val="400"/>
              </a:spcAft>
              <a:buNone/>
            </a:pPr>
            <a:r>
              <a:rPr lang="en-US" sz="1900" b="1" dirty="0">
                <a:solidFill>
                  <a:schemeClr val="accent1"/>
                </a:solidFill>
              </a:rPr>
              <a:t>Sources</a:t>
            </a:r>
            <a:endParaRPr lang="en-US" sz="1900" dirty="0"/>
          </a:p>
        </p:txBody>
      </p:sp>
      <p:sp>
        <p:nvSpPr>
          <p:cNvPr id="9" name="Text 7"/>
          <p:cNvSpPr txBox="1"/>
          <p:nvPr/>
        </p:nvSpPr>
        <p:spPr>
          <a:xfrm>
            <a:off x="640080" y="2606040"/>
            <a:ext cx="4480560" cy="1920240"/>
          </a:xfrm>
          <a:prstGeom prst="rect">
            <a:avLst/>
          </a:prstGeom>
          <a:noFill/>
          <a:ln/>
        </p:spPr>
        <p:txBody>
          <a:bodyPr wrap="square" lIns="0" tIns="0" rIns="0" bIns="0" rtlCol="0" anchor="t"/>
          <a:lstStyle/>
          <a:p>
            <a:pPr indent="0" marL="0">
              <a:spcAft>
                <a:spcPts val="400"/>
              </a:spcAft>
              <a:buNone/>
            </a:pPr>
            <a:r>
              <a:rPr lang="en-US" sz="1400" dirty="0">
                <a:solidFill>
                  <a:schemeClr val="tx1"/>
                </a:solidFill>
              </a:rPr>
              <a:t>1) Bibles (éditions, versions, synopses)</a:t>
            </a:r>
            <a:endParaRPr lang="en-US" sz="1400" dirty="0"/>
          </a:p>
          <a:p>
            <a:pPr indent="0" marL="0">
              <a:spcAft>
                <a:spcPts val="400"/>
              </a:spcAft>
              <a:buNone/>
            </a:pPr>
            <a:r>
              <a:rPr lang="en-US" sz="1400" dirty="0">
                <a:solidFill>
                  <a:schemeClr val="tx1"/>
                </a:solidFill>
              </a:rPr>
              <a:t>2) Pères de l’Église (Orient puis Occident, ou ordre alphabétique des auteurs)</a:t>
            </a:r>
            <a:endParaRPr lang="en-US" sz="1400" dirty="0"/>
          </a:p>
          <a:p>
            <a:pPr indent="0" marL="0">
              <a:spcAft>
                <a:spcPts val="400"/>
              </a:spcAft>
              <a:buNone/>
            </a:pPr>
            <a:r>
              <a:rPr lang="en-US" sz="1400" dirty="0">
                <a:solidFill>
                  <a:schemeClr val="tx1"/>
                </a:solidFill>
              </a:rPr>
              <a:t>3) Auteurs médiévaux</a:t>
            </a:r>
            <a:endParaRPr lang="en-US" sz="1400" dirty="0"/>
          </a:p>
          <a:p>
            <a:pPr indent="0" marL="0">
              <a:spcAft>
                <a:spcPts val="400"/>
              </a:spcAft>
              <a:buNone/>
            </a:pPr>
            <a:r>
              <a:rPr lang="en-US" sz="1400" dirty="0">
                <a:solidFill>
                  <a:schemeClr val="tx1"/>
                </a:solidFill>
              </a:rPr>
              <a:t>4) Documents ecclésiaux ou du magistère (conciles, encycliques, exhortations, codes de droit canonique, catéchismes…)</a:t>
            </a:r>
            <a:endParaRPr lang="en-US" sz="1400" dirty="0"/>
          </a:p>
          <a:p>
            <a:pPr indent="0" marL="0">
              <a:spcAft>
                <a:spcPts val="300"/>
              </a:spcAft>
              <a:buNone/>
            </a:pPr>
            <a:r>
              <a:rPr lang="en-US" sz="1300" i="1" dirty="0">
                <a:solidFill>
                  <a:schemeClr val="tx1"/>
                </a:solidFill>
              </a:rPr>
              <a:t>Ordre chronologique : Écriture → Pères → Moyen Âge → magistère</a:t>
            </a:r>
            <a:endParaRPr lang="en-US" sz="1400" dirty="0"/>
          </a:p>
        </p:txBody>
      </p:sp>
      <p:sp>
        <p:nvSpPr>
          <p:cNvPr id="10" name="carte"/>
          <p:cNvSpPr/>
          <p:nvPr/>
        </p:nvSpPr>
        <p:spPr>
          <a:xfrm>
            <a:off x="5486400" y="1920240"/>
            <a:ext cx="3200400" cy="2651760"/>
          </a:xfrm>
          <a:prstGeom prst="roundRect">
            <a:avLst>
              <a:gd name="adj" fmla="val 2759"/>
            </a:avLst>
          </a:prstGeom>
          <a:solidFill>
            <a:schemeClr val="accent3">
              <a:alpha val="10000"/>
            </a:schemeClr>
          </a:solidFill>
          <a:ln w="15875">
            <a:solidFill>
              <a:schemeClr val="accent3"/>
            </a:solidFill>
            <a:prstDash val="solid"/>
          </a:ln>
        </p:spPr>
      </p:sp>
      <p:sp>
        <p:nvSpPr>
          <p:cNvPr id="11" name="pastille"/>
          <p:cNvSpPr/>
          <p:nvPr/>
        </p:nvSpPr>
        <p:spPr>
          <a:xfrm>
            <a:off x="5669280" y="2057400"/>
            <a:ext cx="457200" cy="457200"/>
          </a:xfrm>
          <a:prstGeom prst="ellipse">
            <a:avLst/>
          </a:prstGeom>
          <a:solidFill>
            <a:schemeClr val="accent3"/>
          </a:solidFill>
          <a:ln w="12700">
            <a:solidFill>
              <a:schemeClr val="accent3"/>
            </a:solidFill>
            <a:prstDash val="solid"/>
          </a:ln>
        </p:spPr>
      </p:sp>
      <p:sp>
        <p:nvSpPr>
          <p:cNvPr id="12" name="numéro"/>
          <p:cNvSpPr txBox="1"/>
          <p:nvPr/>
        </p:nvSpPr>
        <p:spPr>
          <a:xfrm>
            <a:off x="5669280" y="205740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II</a:t>
            </a:r>
            <a:endParaRPr lang="en-US" sz="1500" dirty="0"/>
          </a:p>
        </p:txBody>
      </p:sp>
      <p:sp>
        <p:nvSpPr>
          <p:cNvPr id="13" name="Text 11"/>
          <p:cNvSpPr txBox="1"/>
          <p:nvPr/>
        </p:nvSpPr>
        <p:spPr>
          <a:xfrm>
            <a:off x="6263640" y="2057400"/>
            <a:ext cx="2286000" cy="457200"/>
          </a:xfrm>
          <a:prstGeom prst="rect">
            <a:avLst/>
          </a:prstGeom>
          <a:noFill/>
          <a:ln/>
        </p:spPr>
        <p:txBody>
          <a:bodyPr wrap="square" lIns="0" tIns="0" rIns="0" bIns="0" rtlCol="0" anchor="ctr"/>
          <a:lstStyle/>
          <a:p>
            <a:pPr indent="0" marL="0">
              <a:spcAft>
                <a:spcPts val="400"/>
              </a:spcAft>
              <a:buNone/>
            </a:pPr>
            <a:r>
              <a:rPr lang="en-US" sz="1900" b="1" dirty="0">
                <a:solidFill>
                  <a:schemeClr val="accent3"/>
                </a:solidFill>
              </a:rPr>
              <a:t>Instruments de travail</a:t>
            </a:r>
            <a:endParaRPr lang="en-US" sz="1900" dirty="0"/>
          </a:p>
        </p:txBody>
      </p:sp>
      <p:sp>
        <p:nvSpPr>
          <p:cNvPr id="14" name="Text 12"/>
          <p:cNvSpPr txBox="1"/>
          <p:nvPr/>
        </p:nvSpPr>
        <p:spPr>
          <a:xfrm>
            <a:off x="5669280" y="2697480"/>
            <a:ext cx="2834640" cy="1371600"/>
          </a:xfrm>
          <a:prstGeom prst="rect">
            <a:avLst/>
          </a:prstGeom>
          <a:noFill/>
          <a:ln/>
        </p:spPr>
        <p:txBody>
          <a:bodyPr wrap="square" lIns="0" tIns="0" rIns="0" bIns="0" rtlCol="0" anchor="t"/>
          <a:lstStyle/>
          <a:p>
            <a:pPr indent="0" marL="0">
              <a:spcAft>
                <a:spcPts val="400"/>
              </a:spcAft>
              <a:buNone/>
            </a:pPr>
            <a:r>
              <a:rPr lang="en-US" sz="1600" dirty="0">
                <a:solidFill>
                  <a:schemeClr val="tx1"/>
                </a:solidFill>
              </a:rPr>
              <a:t>Dictionnaires et encyclopédies</a:t>
            </a:r>
            <a:endParaRPr lang="en-US" sz="16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13. Ordre de la bibliographie (2/2)</a:t>
            </a:r>
            <a:endParaRPr lang="en-US" sz="2800" dirty="0"/>
          </a:p>
        </p:txBody>
      </p:sp>
      <p:sp>
        <p:nvSpPr>
          <p:cNvPr id="4" name="carte"/>
          <p:cNvSpPr/>
          <p:nvPr/>
        </p:nvSpPr>
        <p:spPr>
          <a:xfrm>
            <a:off x="457200" y="1188720"/>
            <a:ext cx="5120640" cy="3383280"/>
          </a:xfrm>
          <a:prstGeom prst="roundRect">
            <a:avLst>
              <a:gd name="adj" fmla="val 2162"/>
            </a:avLst>
          </a:prstGeom>
          <a:solidFill>
            <a:schemeClr val="accent5">
              <a:alpha val="10000"/>
            </a:schemeClr>
          </a:solidFill>
          <a:ln w="15875">
            <a:solidFill>
              <a:schemeClr val="accent5"/>
            </a:solidFill>
            <a:prstDash val="solid"/>
          </a:ln>
        </p:spPr>
      </p:sp>
      <p:sp>
        <p:nvSpPr>
          <p:cNvPr id="5" name="pastille"/>
          <p:cNvSpPr/>
          <p:nvPr/>
        </p:nvSpPr>
        <p:spPr>
          <a:xfrm>
            <a:off x="640080" y="1325880"/>
            <a:ext cx="502920" cy="502920"/>
          </a:xfrm>
          <a:prstGeom prst="ellipse">
            <a:avLst/>
          </a:prstGeom>
          <a:solidFill>
            <a:schemeClr val="accent5"/>
          </a:solidFill>
          <a:ln w="12700">
            <a:solidFill>
              <a:schemeClr val="accent5"/>
            </a:solidFill>
            <a:prstDash val="solid"/>
          </a:ln>
        </p:spPr>
      </p:sp>
      <p:sp>
        <p:nvSpPr>
          <p:cNvPr id="6" name="numéro"/>
          <p:cNvSpPr txBox="1"/>
          <p:nvPr/>
        </p:nvSpPr>
        <p:spPr>
          <a:xfrm>
            <a:off x="640080" y="1325880"/>
            <a:ext cx="502920" cy="502920"/>
          </a:xfrm>
          <a:prstGeom prst="rect">
            <a:avLst/>
          </a:prstGeom>
          <a:noFill/>
          <a:ln/>
        </p:spPr>
        <p:txBody>
          <a:bodyPr wrap="square" lIns="0" tIns="0" rIns="0" bIns="0" rtlCol="0" anchor="ctr"/>
          <a:lstStyle/>
          <a:p>
            <a:pPr algn="ctr" indent="0" marL="0">
              <a:buNone/>
            </a:pPr>
            <a:r>
              <a:rPr lang="en-US" sz="1400" b="1" dirty="0">
                <a:solidFill>
                  <a:schemeClr val="bg1"/>
                </a:solidFill>
              </a:rPr>
              <a:t>III</a:t>
            </a:r>
            <a:endParaRPr lang="en-US" sz="1400" dirty="0"/>
          </a:p>
        </p:txBody>
      </p:sp>
      <p:sp>
        <p:nvSpPr>
          <p:cNvPr id="7" name="Text 5"/>
          <p:cNvSpPr txBox="1"/>
          <p:nvPr/>
        </p:nvSpPr>
        <p:spPr>
          <a:xfrm>
            <a:off x="1280160" y="1325880"/>
            <a:ext cx="3657600" cy="502920"/>
          </a:xfrm>
          <a:prstGeom prst="rect">
            <a:avLst/>
          </a:prstGeom>
          <a:noFill/>
          <a:ln/>
        </p:spPr>
        <p:txBody>
          <a:bodyPr wrap="square" lIns="0" tIns="0" rIns="0" bIns="0" rtlCol="0" anchor="ctr"/>
          <a:lstStyle/>
          <a:p>
            <a:pPr indent="0" marL="0">
              <a:spcAft>
                <a:spcPts val="400"/>
              </a:spcAft>
              <a:buNone/>
            </a:pPr>
            <a:r>
              <a:rPr lang="en-US" sz="1900" b="1" dirty="0">
                <a:solidFill>
                  <a:schemeClr val="accent5"/>
                </a:solidFill>
              </a:rPr>
              <a:t>Études</a:t>
            </a:r>
            <a:endParaRPr lang="en-US" sz="1900" dirty="0"/>
          </a:p>
        </p:txBody>
      </p:sp>
      <p:sp>
        <p:nvSpPr>
          <p:cNvPr id="8" name="Text 6"/>
          <p:cNvSpPr txBox="1"/>
          <p:nvPr/>
        </p:nvSpPr>
        <p:spPr>
          <a:xfrm>
            <a:off x="640080" y="1965960"/>
            <a:ext cx="4754880" cy="2560320"/>
          </a:xfrm>
          <a:prstGeom prst="rect">
            <a:avLst/>
          </a:prstGeom>
          <a:noFill/>
          <a:ln/>
        </p:spPr>
        <p:txBody>
          <a:bodyPr wrap="square" lIns="0" tIns="0" rIns="0" bIns="0" rtlCol="0" anchor="t"/>
          <a:lstStyle/>
          <a:p>
            <a:pPr indent="0" marL="0">
              <a:spcAft>
                <a:spcPts val="400"/>
              </a:spcAft>
              <a:buNone/>
            </a:pPr>
            <a:r>
              <a:rPr lang="en-US" sz="1500" dirty="0">
                <a:solidFill>
                  <a:schemeClr val="tx1"/>
                </a:solidFill>
              </a:rPr>
              <a:t>1) Livres (ouvrages, monographies)</a:t>
            </a:r>
            <a:endParaRPr lang="en-US" sz="1500" dirty="0"/>
          </a:p>
          <a:p>
            <a:pPr indent="0" marL="0">
              <a:spcAft>
                <a:spcPts val="400"/>
              </a:spcAft>
              <a:buNone/>
            </a:pPr>
            <a:r>
              <a:rPr lang="en-US" sz="1500" dirty="0">
                <a:solidFill>
                  <a:schemeClr val="tx1"/>
                </a:solidFill>
              </a:rPr>
              <a:t>2) Articles de revue</a:t>
            </a:r>
            <a:endParaRPr lang="en-US" sz="1500" dirty="0"/>
          </a:p>
          <a:p>
            <a:pPr indent="0" marL="0">
              <a:spcAft>
                <a:spcPts val="400"/>
              </a:spcAft>
              <a:buNone/>
            </a:pPr>
            <a:r>
              <a:rPr lang="en-US" sz="1500" dirty="0">
                <a:solidFill>
                  <a:schemeClr val="tx1"/>
                </a:solidFill>
              </a:rPr>
              <a:t>3) Recensions (comptes rendus critiques)</a:t>
            </a:r>
            <a:endParaRPr lang="en-US" sz="1500" dirty="0"/>
          </a:p>
          <a:p>
            <a:pPr indent="0" marL="0">
              <a:spcAft>
                <a:spcPts val="400"/>
              </a:spcAft>
              <a:buNone/>
            </a:pPr>
            <a:r>
              <a:rPr lang="en-US" sz="1500" dirty="0">
                <a:solidFill>
                  <a:schemeClr val="tx1"/>
                </a:solidFill>
              </a:rPr>
              <a:t>4) Colloques, congrès, séminaires, journées scientifiques (actes)</a:t>
            </a:r>
            <a:endParaRPr lang="en-US" sz="1500" dirty="0"/>
          </a:p>
          <a:p>
            <a:pPr indent="0" marL="0">
              <a:spcAft>
                <a:spcPts val="400"/>
              </a:spcAft>
              <a:buNone/>
            </a:pPr>
            <a:r>
              <a:rPr lang="en-US" sz="1500" dirty="0">
                <a:solidFill>
                  <a:schemeClr val="tx1"/>
                </a:solidFill>
              </a:rPr>
              <a:t>5) Thèses (doctorat)</a:t>
            </a:r>
            <a:endParaRPr lang="en-US" sz="1500" dirty="0"/>
          </a:p>
          <a:p>
            <a:pPr indent="0" marL="0">
              <a:spcAft>
                <a:spcPts val="400"/>
              </a:spcAft>
              <a:buNone/>
            </a:pPr>
            <a:r>
              <a:rPr lang="en-US" sz="1500" dirty="0">
                <a:solidFill>
                  <a:schemeClr val="tx1"/>
                </a:solidFill>
              </a:rPr>
              <a:t>6) Mémoires de licence ou de DEA</a:t>
            </a:r>
            <a:endParaRPr lang="en-US" sz="1500" dirty="0"/>
          </a:p>
          <a:p>
            <a:pPr indent="0" marL="0">
              <a:spcAft>
                <a:spcPts val="400"/>
              </a:spcAft>
              <a:buNone/>
            </a:pPr>
            <a:r>
              <a:rPr lang="en-US" sz="1500" dirty="0">
                <a:solidFill>
                  <a:schemeClr val="tx1"/>
                </a:solidFill>
              </a:rPr>
              <a:t>7) T.F.C. (travaux de fin de cycle)</a:t>
            </a:r>
            <a:endParaRPr lang="en-US" sz="1500" dirty="0"/>
          </a:p>
          <a:p>
            <a:pPr indent="0" marL="0">
              <a:spcAft>
                <a:spcPts val="400"/>
              </a:spcAft>
              <a:buNone/>
            </a:pPr>
            <a:r>
              <a:rPr lang="en-US" sz="1500" dirty="0">
                <a:solidFill>
                  <a:schemeClr val="tx1"/>
                </a:solidFill>
              </a:rPr>
              <a:t>8) Cours (notes ou polycopiés)</a:t>
            </a:r>
            <a:endParaRPr lang="en-US" sz="1500" dirty="0"/>
          </a:p>
        </p:txBody>
      </p:sp>
      <p:sp>
        <p:nvSpPr>
          <p:cNvPr id="9" name="carte"/>
          <p:cNvSpPr/>
          <p:nvPr/>
        </p:nvSpPr>
        <p:spPr>
          <a:xfrm>
            <a:off x="5760720" y="1188720"/>
            <a:ext cx="2926080" cy="3383280"/>
          </a:xfrm>
          <a:prstGeom prst="roundRect">
            <a:avLst>
              <a:gd name="adj" fmla="val 2500"/>
            </a:avLst>
          </a:prstGeom>
          <a:solidFill>
            <a:schemeClr val="accent6">
              <a:alpha val="10000"/>
            </a:schemeClr>
          </a:solidFill>
          <a:ln w="15875">
            <a:solidFill>
              <a:schemeClr val="accent6"/>
            </a:solidFill>
            <a:prstDash val="solid"/>
          </a:ln>
        </p:spPr>
      </p:sp>
      <p:sp>
        <p:nvSpPr>
          <p:cNvPr id="10" name="pastille"/>
          <p:cNvSpPr/>
          <p:nvPr/>
        </p:nvSpPr>
        <p:spPr>
          <a:xfrm>
            <a:off x="5943600" y="1325880"/>
            <a:ext cx="502920" cy="502920"/>
          </a:xfrm>
          <a:prstGeom prst="ellipse">
            <a:avLst/>
          </a:prstGeom>
          <a:solidFill>
            <a:schemeClr val="accent6"/>
          </a:solidFill>
          <a:ln w="12700">
            <a:solidFill>
              <a:schemeClr val="accent6"/>
            </a:solidFill>
            <a:prstDash val="solid"/>
          </a:ln>
        </p:spPr>
      </p:sp>
      <p:sp>
        <p:nvSpPr>
          <p:cNvPr id="11" name="numéro"/>
          <p:cNvSpPr txBox="1"/>
          <p:nvPr/>
        </p:nvSpPr>
        <p:spPr>
          <a:xfrm>
            <a:off x="5943600" y="1325880"/>
            <a:ext cx="502920" cy="502920"/>
          </a:xfrm>
          <a:prstGeom prst="rect">
            <a:avLst/>
          </a:prstGeom>
          <a:noFill/>
          <a:ln/>
        </p:spPr>
        <p:txBody>
          <a:bodyPr wrap="square" lIns="0" tIns="0" rIns="0" bIns="0" rtlCol="0" anchor="ctr"/>
          <a:lstStyle/>
          <a:p>
            <a:pPr algn="ctr" indent="0" marL="0">
              <a:buNone/>
            </a:pPr>
            <a:r>
              <a:rPr lang="en-US" sz="1400" b="1" dirty="0">
                <a:solidFill>
                  <a:schemeClr val="bg1"/>
                </a:solidFill>
              </a:rPr>
              <a:t>IV</a:t>
            </a:r>
            <a:endParaRPr lang="en-US" sz="1400" dirty="0"/>
          </a:p>
        </p:txBody>
      </p:sp>
      <p:sp>
        <p:nvSpPr>
          <p:cNvPr id="12" name="Text 10"/>
          <p:cNvSpPr txBox="1"/>
          <p:nvPr/>
        </p:nvSpPr>
        <p:spPr>
          <a:xfrm>
            <a:off x="6583680" y="1325880"/>
            <a:ext cx="2011680" cy="502920"/>
          </a:xfrm>
          <a:prstGeom prst="rect">
            <a:avLst/>
          </a:prstGeom>
          <a:noFill/>
          <a:ln/>
        </p:spPr>
        <p:txBody>
          <a:bodyPr wrap="square" lIns="0" tIns="0" rIns="0" bIns="0" rtlCol="0" anchor="ctr"/>
          <a:lstStyle/>
          <a:p>
            <a:pPr indent="0" marL="0">
              <a:spcAft>
                <a:spcPts val="400"/>
              </a:spcAft>
              <a:buNone/>
            </a:pPr>
            <a:r>
              <a:rPr lang="en-US" sz="1900" b="1" dirty="0">
                <a:solidFill>
                  <a:schemeClr val="accent6"/>
                </a:solidFill>
              </a:rPr>
              <a:t>Sources électroniques</a:t>
            </a:r>
            <a:endParaRPr lang="en-US" sz="1900" dirty="0"/>
          </a:p>
        </p:txBody>
      </p:sp>
      <p:sp>
        <p:nvSpPr>
          <p:cNvPr id="13" name="Text 11"/>
          <p:cNvSpPr txBox="1"/>
          <p:nvPr/>
        </p:nvSpPr>
        <p:spPr>
          <a:xfrm>
            <a:off x="5943600" y="1965960"/>
            <a:ext cx="2560320" cy="1371600"/>
          </a:xfrm>
          <a:prstGeom prst="rect">
            <a:avLst/>
          </a:prstGeom>
          <a:noFill/>
          <a:ln/>
        </p:spPr>
        <p:txBody>
          <a:bodyPr wrap="square" lIns="0" tIns="0" rIns="0" bIns="0" rtlCol="0" anchor="t"/>
          <a:lstStyle/>
          <a:p>
            <a:pPr indent="0" marL="0">
              <a:spcAft>
                <a:spcPts val="400"/>
              </a:spcAft>
              <a:buNone/>
            </a:pPr>
            <a:r>
              <a:rPr lang="en-US" sz="1600" dirty="0">
                <a:solidFill>
                  <a:schemeClr val="tx1"/>
                </a:solidFill>
              </a:rPr>
              <a:t>Écrits de l’internet</a:t>
            </a:r>
            <a:endParaRPr lang="en-US" sz="1600" dirty="0"/>
          </a:p>
          <a:p>
            <a:pPr indent="0" marL="0">
              <a:spcAft>
                <a:spcPts val="300"/>
              </a:spcAft>
              <a:buNone/>
            </a:pPr>
            <a:r>
              <a:rPr lang="en-US" sz="1500" i="1" dirty="0">
                <a:solidFill>
                  <a:schemeClr val="tx1"/>
                </a:solidFill>
              </a:rPr>
              <a:t>Toujours en dernier</a:t>
            </a:r>
            <a:endParaRPr lang="en-US" sz="16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14. Présentation du travail : l’ordre</a:t>
            </a:r>
            <a:endParaRPr lang="en-US" sz="2800" dirty="0"/>
          </a:p>
        </p:txBody>
      </p:sp>
      <p:sp>
        <p:nvSpPr>
          <p:cNvPr id="4" name="page"/>
          <p:cNvSpPr/>
          <p:nvPr/>
        </p:nvSpPr>
        <p:spPr>
          <a:xfrm>
            <a:off x="457200" y="1234440"/>
            <a:ext cx="1234440" cy="1005840"/>
          </a:xfrm>
          <a:prstGeom prst="roundRect">
            <a:avLst>
              <a:gd name="adj" fmla="val 7273"/>
            </a:avLst>
          </a:prstGeom>
          <a:solidFill>
            <a:schemeClr val="accent1"/>
          </a:solidFill>
          <a:ln w="12700">
            <a:solidFill>
              <a:schemeClr val="accent1"/>
            </a:solidFill>
            <a:prstDash val="solid"/>
          </a:ln>
        </p:spPr>
      </p:sp>
      <p:sp>
        <p:nvSpPr>
          <p:cNvPr id="5" name="Text 3"/>
          <p:cNvSpPr txBox="1"/>
          <p:nvPr/>
        </p:nvSpPr>
        <p:spPr>
          <a:xfrm>
            <a:off x="521208" y="123444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1</a:t>
            </a:r>
            <a:endParaRPr lang="en-US" sz="1700" dirty="0"/>
          </a:p>
          <a:p>
            <a:pPr algn="ctr" indent="0" marL="0">
              <a:buNone/>
            </a:pPr>
            <a:r>
              <a:rPr lang="en-US" sz="1200" dirty="0">
                <a:solidFill>
                  <a:schemeClr val="bg1"/>
                </a:solidFill>
              </a:rPr>
              <a:t>Couverture (sans directeur)</a:t>
            </a:r>
            <a:endParaRPr lang="en-US" sz="1700" dirty="0"/>
          </a:p>
        </p:txBody>
      </p:sp>
      <p:sp>
        <p:nvSpPr>
          <p:cNvPr id="6" name="page"/>
          <p:cNvSpPr/>
          <p:nvPr/>
        </p:nvSpPr>
        <p:spPr>
          <a:xfrm>
            <a:off x="1856232" y="1234440"/>
            <a:ext cx="1234440" cy="1005840"/>
          </a:xfrm>
          <a:prstGeom prst="roundRect">
            <a:avLst>
              <a:gd name="adj" fmla="val 7273"/>
            </a:avLst>
          </a:prstGeom>
          <a:solidFill>
            <a:schemeClr val="accent1"/>
          </a:solidFill>
          <a:ln w="12700">
            <a:solidFill>
              <a:schemeClr val="accent1"/>
            </a:solidFill>
            <a:prstDash val="solid"/>
          </a:ln>
        </p:spPr>
      </p:sp>
      <p:sp>
        <p:nvSpPr>
          <p:cNvPr id="7" name="Text 5"/>
          <p:cNvSpPr txBox="1"/>
          <p:nvPr/>
        </p:nvSpPr>
        <p:spPr>
          <a:xfrm>
            <a:off x="1920240" y="123444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2</a:t>
            </a:r>
            <a:endParaRPr lang="en-US" sz="1700" dirty="0"/>
          </a:p>
          <a:p>
            <a:pPr algn="ctr" indent="0" marL="0">
              <a:buNone/>
            </a:pPr>
            <a:r>
              <a:rPr lang="en-US" sz="1200" dirty="0">
                <a:solidFill>
                  <a:schemeClr val="bg1"/>
                </a:solidFill>
              </a:rPr>
              <a:t>Feuille de garde (vierge)</a:t>
            </a:r>
            <a:endParaRPr lang="en-US" sz="1700" dirty="0"/>
          </a:p>
        </p:txBody>
      </p:sp>
      <p:sp>
        <p:nvSpPr>
          <p:cNvPr id="8" name="page"/>
          <p:cNvSpPr/>
          <p:nvPr/>
        </p:nvSpPr>
        <p:spPr>
          <a:xfrm>
            <a:off x="3255264" y="1234440"/>
            <a:ext cx="1234440" cy="1005840"/>
          </a:xfrm>
          <a:prstGeom prst="roundRect">
            <a:avLst>
              <a:gd name="adj" fmla="val 7273"/>
            </a:avLst>
          </a:prstGeom>
          <a:solidFill>
            <a:schemeClr val="accent1"/>
          </a:solidFill>
          <a:ln w="12700">
            <a:solidFill>
              <a:schemeClr val="accent1"/>
            </a:solidFill>
            <a:prstDash val="solid"/>
          </a:ln>
        </p:spPr>
      </p:sp>
      <p:sp>
        <p:nvSpPr>
          <p:cNvPr id="9" name="Text 7"/>
          <p:cNvSpPr txBox="1"/>
          <p:nvPr/>
        </p:nvSpPr>
        <p:spPr>
          <a:xfrm>
            <a:off x="3319272" y="123444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3</a:t>
            </a:r>
            <a:endParaRPr lang="en-US" sz="1700" dirty="0"/>
          </a:p>
          <a:p>
            <a:pPr algn="ctr" indent="0" marL="0">
              <a:buNone/>
            </a:pPr>
            <a:r>
              <a:rPr lang="en-US" sz="1200" dirty="0">
                <a:solidFill>
                  <a:schemeClr val="bg1"/>
                </a:solidFill>
              </a:rPr>
              <a:t>Page de titre (avec directeur)</a:t>
            </a:r>
            <a:endParaRPr lang="en-US" sz="1700" dirty="0"/>
          </a:p>
        </p:txBody>
      </p:sp>
      <p:sp>
        <p:nvSpPr>
          <p:cNvPr id="10" name="page"/>
          <p:cNvSpPr/>
          <p:nvPr/>
        </p:nvSpPr>
        <p:spPr>
          <a:xfrm>
            <a:off x="4654296" y="1234440"/>
            <a:ext cx="1234440" cy="1005840"/>
          </a:xfrm>
          <a:prstGeom prst="roundRect">
            <a:avLst>
              <a:gd name="adj" fmla="val 7273"/>
            </a:avLst>
          </a:prstGeom>
          <a:solidFill>
            <a:schemeClr val="accent5"/>
          </a:solidFill>
          <a:ln w="12700">
            <a:solidFill>
              <a:schemeClr val="accent5"/>
            </a:solidFill>
            <a:prstDash val="solid"/>
          </a:ln>
        </p:spPr>
      </p:sp>
      <p:sp>
        <p:nvSpPr>
          <p:cNvPr id="11" name="Text 9"/>
          <p:cNvSpPr txBox="1"/>
          <p:nvPr/>
        </p:nvSpPr>
        <p:spPr>
          <a:xfrm>
            <a:off x="4718304" y="123444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4</a:t>
            </a:r>
            <a:endParaRPr lang="en-US" sz="1700" dirty="0"/>
          </a:p>
          <a:p>
            <a:pPr algn="ctr" indent="0" marL="0">
              <a:buNone/>
            </a:pPr>
            <a:r>
              <a:rPr lang="en-US" sz="1200" dirty="0">
                <a:solidFill>
                  <a:schemeClr val="bg1"/>
                </a:solidFill>
              </a:rPr>
              <a:t>Épigraphe</a:t>
            </a:r>
            <a:endParaRPr lang="en-US" sz="1700" dirty="0"/>
          </a:p>
        </p:txBody>
      </p:sp>
      <p:sp>
        <p:nvSpPr>
          <p:cNvPr id="12" name="page"/>
          <p:cNvSpPr/>
          <p:nvPr/>
        </p:nvSpPr>
        <p:spPr>
          <a:xfrm>
            <a:off x="6053328" y="1234440"/>
            <a:ext cx="1234440" cy="1005840"/>
          </a:xfrm>
          <a:prstGeom prst="roundRect">
            <a:avLst>
              <a:gd name="adj" fmla="val 7273"/>
            </a:avLst>
          </a:prstGeom>
          <a:solidFill>
            <a:schemeClr val="accent5"/>
          </a:solidFill>
          <a:ln w="12700">
            <a:solidFill>
              <a:schemeClr val="accent5"/>
            </a:solidFill>
            <a:prstDash val="solid"/>
          </a:ln>
        </p:spPr>
      </p:sp>
      <p:sp>
        <p:nvSpPr>
          <p:cNvPr id="13" name="Text 11"/>
          <p:cNvSpPr txBox="1"/>
          <p:nvPr/>
        </p:nvSpPr>
        <p:spPr>
          <a:xfrm>
            <a:off x="6117336" y="123444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5</a:t>
            </a:r>
            <a:endParaRPr lang="en-US" sz="1700" dirty="0"/>
          </a:p>
          <a:p>
            <a:pPr algn="ctr" indent="0" marL="0">
              <a:buNone/>
            </a:pPr>
            <a:r>
              <a:rPr lang="en-US" sz="1200" dirty="0">
                <a:solidFill>
                  <a:schemeClr val="bg1"/>
                </a:solidFill>
              </a:rPr>
              <a:t>Dédicace</a:t>
            </a:r>
            <a:endParaRPr lang="en-US" sz="1700" dirty="0"/>
          </a:p>
        </p:txBody>
      </p:sp>
      <p:sp>
        <p:nvSpPr>
          <p:cNvPr id="14" name="page"/>
          <p:cNvSpPr/>
          <p:nvPr/>
        </p:nvSpPr>
        <p:spPr>
          <a:xfrm>
            <a:off x="7452360" y="1234440"/>
            <a:ext cx="1234440" cy="1005840"/>
          </a:xfrm>
          <a:prstGeom prst="roundRect">
            <a:avLst>
              <a:gd name="adj" fmla="val 7273"/>
            </a:avLst>
          </a:prstGeom>
          <a:solidFill>
            <a:schemeClr val="accent5"/>
          </a:solidFill>
          <a:ln w="12700">
            <a:solidFill>
              <a:schemeClr val="accent5"/>
            </a:solidFill>
            <a:prstDash val="solid"/>
          </a:ln>
        </p:spPr>
      </p:sp>
      <p:sp>
        <p:nvSpPr>
          <p:cNvPr id="15" name="Text 13"/>
          <p:cNvSpPr txBox="1"/>
          <p:nvPr/>
        </p:nvSpPr>
        <p:spPr>
          <a:xfrm>
            <a:off x="7516368" y="123444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6</a:t>
            </a:r>
            <a:endParaRPr lang="en-US" sz="1700" dirty="0"/>
          </a:p>
          <a:p>
            <a:pPr algn="ctr" indent="0" marL="0">
              <a:buNone/>
            </a:pPr>
            <a:r>
              <a:rPr lang="en-US" sz="1200" dirty="0">
                <a:solidFill>
                  <a:schemeClr val="bg1"/>
                </a:solidFill>
              </a:rPr>
              <a:t>Avant-propos</a:t>
            </a:r>
            <a:endParaRPr lang="en-US" sz="1700" dirty="0"/>
          </a:p>
        </p:txBody>
      </p:sp>
      <p:sp>
        <p:nvSpPr>
          <p:cNvPr id="16" name="Text 14"/>
          <p:cNvSpPr txBox="1"/>
          <p:nvPr/>
        </p:nvSpPr>
        <p:spPr>
          <a:xfrm>
            <a:off x="4114800" y="2331720"/>
            <a:ext cx="4572000" cy="274320"/>
          </a:xfrm>
          <a:prstGeom prst="rect">
            <a:avLst/>
          </a:prstGeom>
          <a:noFill/>
          <a:ln/>
        </p:spPr>
        <p:txBody>
          <a:bodyPr wrap="square" lIns="0" tIns="0" rIns="0" bIns="0" rtlCol="0" anchor="t"/>
          <a:lstStyle/>
          <a:p>
            <a:pPr algn="r" indent="0" marL="0">
              <a:spcAft>
                <a:spcPts val="300"/>
              </a:spcAft>
              <a:buNone/>
            </a:pPr>
            <a:r>
              <a:rPr lang="en-US" sz="1400" i="1" dirty="0">
                <a:solidFill>
                  <a:schemeClr val="tx1"/>
                </a:solidFill>
              </a:rPr>
              <a:t>Épigraphe → avant-propos : chiffres romains (I, II, III, IV…)</a:t>
            </a:r>
            <a:endParaRPr lang="en-US" sz="1400" dirty="0"/>
          </a:p>
        </p:txBody>
      </p:sp>
      <p:sp>
        <p:nvSpPr>
          <p:cNvPr id="17" name="page"/>
          <p:cNvSpPr/>
          <p:nvPr/>
        </p:nvSpPr>
        <p:spPr>
          <a:xfrm>
            <a:off x="457200" y="2743200"/>
            <a:ext cx="1234440" cy="1005840"/>
          </a:xfrm>
          <a:prstGeom prst="roundRect">
            <a:avLst>
              <a:gd name="adj" fmla="val 7273"/>
            </a:avLst>
          </a:prstGeom>
          <a:solidFill>
            <a:schemeClr val="accent3"/>
          </a:solidFill>
          <a:ln w="12700">
            <a:solidFill>
              <a:schemeClr val="accent3"/>
            </a:solidFill>
            <a:prstDash val="solid"/>
          </a:ln>
        </p:spPr>
      </p:sp>
      <p:sp>
        <p:nvSpPr>
          <p:cNvPr id="18" name="Text 16"/>
          <p:cNvSpPr txBox="1"/>
          <p:nvPr/>
        </p:nvSpPr>
        <p:spPr>
          <a:xfrm>
            <a:off x="521208" y="274320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7</a:t>
            </a:r>
            <a:endParaRPr lang="en-US" sz="1700" dirty="0"/>
          </a:p>
          <a:p>
            <a:pPr algn="ctr" indent="0" marL="0">
              <a:buNone/>
            </a:pPr>
            <a:r>
              <a:rPr lang="en-US" sz="1200" dirty="0">
                <a:solidFill>
                  <a:schemeClr val="bg1"/>
                </a:solidFill>
              </a:rPr>
              <a:t>Introduction</a:t>
            </a:r>
            <a:endParaRPr lang="en-US" sz="1700" dirty="0"/>
          </a:p>
        </p:txBody>
      </p:sp>
      <p:sp>
        <p:nvSpPr>
          <p:cNvPr id="19" name="page"/>
          <p:cNvSpPr/>
          <p:nvPr/>
        </p:nvSpPr>
        <p:spPr>
          <a:xfrm>
            <a:off x="1856232" y="2743200"/>
            <a:ext cx="1234440" cy="1005840"/>
          </a:xfrm>
          <a:prstGeom prst="roundRect">
            <a:avLst>
              <a:gd name="adj" fmla="val 7273"/>
            </a:avLst>
          </a:prstGeom>
          <a:solidFill>
            <a:schemeClr val="accent3"/>
          </a:solidFill>
          <a:ln w="12700">
            <a:solidFill>
              <a:schemeClr val="accent3"/>
            </a:solidFill>
            <a:prstDash val="solid"/>
          </a:ln>
        </p:spPr>
      </p:sp>
      <p:sp>
        <p:nvSpPr>
          <p:cNvPr id="20" name="Text 18"/>
          <p:cNvSpPr txBox="1"/>
          <p:nvPr/>
        </p:nvSpPr>
        <p:spPr>
          <a:xfrm>
            <a:off x="1920240" y="274320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8</a:t>
            </a:r>
            <a:endParaRPr lang="en-US" sz="1700" dirty="0"/>
          </a:p>
          <a:p>
            <a:pPr algn="ctr" indent="0" marL="0">
              <a:buNone/>
            </a:pPr>
            <a:r>
              <a:rPr lang="en-US" sz="1200" dirty="0">
                <a:solidFill>
                  <a:schemeClr val="bg1"/>
                </a:solidFill>
              </a:rPr>
              <a:t>Développement</a:t>
            </a:r>
            <a:endParaRPr lang="en-US" sz="1700" dirty="0"/>
          </a:p>
        </p:txBody>
      </p:sp>
      <p:sp>
        <p:nvSpPr>
          <p:cNvPr id="21" name="page"/>
          <p:cNvSpPr/>
          <p:nvPr/>
        </p:nvSpPr>
        <p:spPr>
          <a:xfrm>
            <a:off x="3255264" y="2743200"/>
            <a:ext cx="1234440" cy="1005840"/>
          </a:xfrm>
          <a:prstGeom prst="roundRect">
            <a:avLst>
              <a:gd name="adj" fmla="val 7273"/>
            </a:avLst>
          </a:prstGeom>
          <a:solidFill>
            <a:schemeClr val="accent3"/>
          </a:solidFill>
          <a:ln w="12700">
            <a:solidFill>
              <a:schemeClr val="accent3"/>
            </a:solidFill>
            <a:prstDash val="solid"/>
          </a:ln>
        </p:spPr>
      </p:sp>
      <p:sp>
        <p:nvSpPr>
          <p:cNvPr id="22" name="Text 20"/>
          <p:cNvSpPr txBox="1"/>
          <p:nvPr/>
        </p:nvSpPr>
        <p:spPr>
          <a:xfrm>
            <a:off x="3319272" y="274320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9</a:t>
            </a:r>
            <a:endParaRPr lang="en-US" sz="1700" dirty="0"/>
          </a:p>
          <a:p>
            <a:pPr algn="ctr" indent="0" marL="0">
              <a:buNone/>
            </a:pPr>
            <a:r>
              <a:rPr lang="en-US" sz="1200" dirty="0">
                <a:solidFill>
                  <a:schemeClr val="bg1"/>
                </a:solidFill>
              </a:rPr>
              <a:t>Conclusion</a:t>
            </a:r>
            <a:endParaRPr lang="en-US" sz="1700" dirty="0"/>
          </a:p>
        </p:txBody>
      </p:sp>
      <p:sp>
        <p:nvSpPr>
          <p:cNvPr id="23" name="page"/>
          <p:cNvSpPr/>
          <p:nvPr/>
        </p:nvSpPr>
        <p:spPr>
          <a:xfrm>
            <a:off x="4654296" y="2743200"/>
            <a:ext cx="1234440" cy="1005840"/>
          </a:xfrm>
          <a:prstGeom prst="roundRect">
            <a:avLst>
              <a:gd name="adj" fmla="val 7273"/>
            </a:avLst>
          </a:prstGeom>
          <a:solidFill>
            <a:schemeClr val="accent6"/>
          </a:solidFill>
          <a:ln w="12700">
            <a:solidFill>
              <a:schemeClr val="accent6"/>
            </a:solidFill>
            <a:prstDash val="solid"/>
          </a:ln>
        </p:spPr>
      </p:sp>
      <p:sp>
        <p:nvSpPr>
          <p:cNvPr id="24" name="Text 22"/>
          <p:cNvSpPr txBox="1"/>
          <p:nvPr/>
        </p:nvSpPr>
        <p:spPr>
          <a:xfrm>
            <a:off x="4718304" y="274320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10</a:t>
            </a:r>
            <a:endParaRPr lang="en-US" sz="1700" dirty="0"/>
          </a:p>
          <a:p>
            <a:pPr algn="ctr" indent="0" marL="0">
              <a:buNone/>
            </a:pPr>
            <a:r>
              <a:rPr lang="en-US" sz="1200" dirty="0">
                <a:solidFill>
                  <a:schemeClr val="bg1"/>
                </a:solidFill>
              </a:rPr>
              <a:t>Annexe</a:t>
            </a:r>
            <a:endParaRPr lang="en-US" sz="1700" dirty="0"/>
          </a:p>
        </p:txBody>
      </p:sp>
      <p:sp>
        <p:nvSpPr>
          <p:cNvPr id="25" name="page"/>
          <p:cNvSpPr/>
          <p:nvPr/>
        </p:nvSpPr>
        <p:spPr>
          <a:xfrm>
            <a:off x="6053328" y="2743200"/>
            <a:ext cx="1234440" cy="1005840"/>
          </a:xfrm>
          <a:prstGeom prst="roundRect">
            <a:avLst>
              <a:gd name="adj" fmla="val 7273"/>
            </a:avLst>
          </a:prstGeom>
          <a:solidFill>
            <a:schemeClr val="accent6"/>
          </a:solidFill>
          <a:ln w="12700">
            <a:solidFill>
              <a:schemeClr val="accent6"/>
            </a:solidFill>
            <a:prstDash val="solid"/>
          </a:ln>
        </p:spPr>
      </p:sp>
      <p:sp>
        <p:nvSpPr>
          <p:cNvPr id="26" name="Text 24"/>
          <p:cNvSpPr txBox="1"/>
          <p:nvPr/>
        </p:nvSpPr>
        <p:spPr>
          <a:xfrm>
            <a:off x="6117336" y="274320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11</a:t>
            </a:r>
            <a:endParaRPr lang="en-US" sz="1700" dirty="0"/>
          </a:p>
          <a:p>
            <a:pPr algn="ctr" indent="0" marL="0">
              <a:buNone/>
            </a:pPr>
            <a:r>
              <a:rPr lang="en-US" sz="1200" dirty="0">
                <a:solidFill>
                  <a:schemeClr val="bg1"/>
                </a:solidFill>
              </a:rPr>
              <a:t>Bibliographie</a:t>
            </a:r>
            <a:endParaRPr lang="en-US" sz="1700" dirty="0"/>
          </a:p>
        </p:txBody>
      </p:sp>
      <p:sp>
        <p:nvSpPr>
          <p:cNvPr id="27" name="page"/>
          <p:cNvSpPr/>
          <p:nvPr/>
        </p:nvSpPr>
        <p:spPr>
          <a:xfrm>
            <a:off x="7452360" y="2743200"/>
            <a:ext cx="1234440" cy="1005840"/>
          </a:xfrm>
          <a:prstGeom prst="roundRect">
            <a:avLst>
              <a:gd name="adj" fmla="val 7273"/>
            </a:avLst>
          </a:prstGeom>
          <a:solidFill>
            <a:schemeClr val="accent6"/>
          </a:solidFill>
          <a:ln w="12700">
            <a:solidFill>
              <a:schemeClr val="accent6"/>
            </a:solidFill>
            <a:prstDash val="solid"/>
          </a:ln>
        </p:spPr>
      </p:sp>
      <p:sp>
        <p:nvSpPr>
          <p:cNvPr id="28" name="Text 26"/>
          <p:cNvSpPr txBox="1"/>
          <p:nvPr/>
        </p:nvSpPr>
        <p:spPr>
          <a:xfrm>
            <a:off x="7516368" y="2743200"/>
            <a:ext cx="1106424" cy="1005840"/>
          </a:xfrm>
          <a:prstGeom prst="rect">
            <a:avLst/>
          </a:prstGeom>
          <a:noFill/>
          <a:ln/>
        </p:spPr>
        <p:txBody>
          <a:bodyPr wrap="square" lIns="0" tIns="0" rIns="0" bIns="0" rtlCol="0" anchor="ctr"/>
          <a:lstStyle/>
          <a:p>
            <a:pPr algn="ctr" indent="0" marL="0">
              <a:buNone/>
            </a:pPr>
            <a:r>
              <a:rPr lang="en-US" sz="1700" b="1" dirty="0">
                <a:solidFill>
                  <a:schemeClr val="bg1"/>
                </a:solidFill>
              </a:rPr>
              <a:t>12</a:t>
            </a:r>
            <a:endParaRPr lang="en-US" sz="1700" dirty="0"/>
          </a:p>
          <a:p>
            <a:pPr algn="ctr" indent="0" marL="0">
              <a:buNone/>
            </a:pPr>
            <a:r>
              <a:rPr lang="en-US" sz="1200" dirty="0">
                <a:solidFill>
                  <a:schemeClr val="bg1"/>
                </a:solidFill>
              </a:rPr>
              <a:t>Table des matières</a:t>
            </a:r>
            <a:endParaRPr lang="en-US" sz="1700" dirty="0"/>
          </a:p>
        </p:txBody>
      </p:sp>
      <p:sp>
        <p:nvSpPr>
          <p:cNvPr id="29" name="Text 27"/>
          <p:cNvSpPr txBox="1"/>
          <p:nvPr/>
        </p:nvSpPr>
        <p:spPr>
          <a:xfrm>
            <a:off x="457200" y="3840480"/>
            <a:ext cx="4572000" cy="274320"/>
          </a:xfrm>
          <a:prstGeom prst="rect">
            <a:avLst/>
          </a:prstGeom>
          <a:noFill/>
          <a:ln/>
        </p:spPr>
        <p:txBody>
          <a:bodyPr wrap="square" lIns="0" tIns="0" rIns="0" bIns="0" rtlCol="0" anchor="t"/>
          <a:lstStyle/>
          <a:p>
            <a:pPr indent="0" marL="0">
              <a:spcAft>
                <a:spcPts val="300"/>
              </a:spcAft>
              <a:buNone/>
            </a:pPr>
            <a:r>
              <a:rPr lang="en-US" sz="1400" i="1" dirty="0">
                <a:solidFill>
                  <a:schemeClr val="tx1"/>
                </a:solidFill>
              </a:rPr>
              <a:t>Chiffres arabes (1, 2, 3…) dès l’introduction</a:t>
            </a:r>
            <a:endParaRPr lang="en-US" sz="1400" dirty="0"/>
          </a:p>
        </p:txBody>
      </p:sp>
      <p:sp>
        <p:nvSpPr>
          <p:cNvPr id="30" name="Text 28"/>
          <p:cNvSpPr txBox="1"/>
          <p:nvPr/>
        </p:nvSpPr>
        <p:spPr>
          <a:xfrm>
            <a:off x="457200" y="4160520"/>
            <a:ext cx="8229600" cy="548640"/>
          </a:xfrm>
          <a:prstGeom prst="rect">
            <a:avLst/>
          </a:prstGeom>
          <a:noFill/>
          <a:ln/>
        </p:spPr>
        <p:txBody>
          <a:bodyPr wrap="square" lIns="0" tIns="0" rIns="0" bIns="0" rtlCol="0" anchor="t"/>
          <a:lstStyle/>
          <a:p>
            <a:pPr indent="0" marL="0">
              <a:spcAft>
                <a:spcPts val="400"/>
              </a:spcAft>
              <a:buNone/>
            </a:pPr>
            <a:r>
              <a:rPr lang="en-US" sz="1400" dirty="0">
                <a:solidFill>
                  <a:schemeClr val="tx1"/>
                </a:solidFill>
              </a:rPr>
              <a:t>La conclusion peut être suivie d’une annexe qui appelle la bibliographie ; la table des matières met fin au travail.</a:t>
            </a:r>
            <a:endParaRPr lang="en-US" sz="14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14. La page de titre : exemple</a:t>
            </a:r>
            <a:endParaRPr lang="en-US" sz="2800" dirty="0"/>
          </a:p>
        </p:txBody>
      </p:sp>
      <p:sp>
        <p:nvSpPr>
          <p:cNvPr id="4" name="page exemple"/>
          <p:cNvSpPr/>
          <p:nvPr/>
        </p:nvSpPr>
        <p:spPr>
          <a:xfrm>
            <a:off x="457200" y="1188720"/>
            <a:ext cx="4297680" cy="3383280"/>
          </a:xfrm>
          <a:prstGeom prst="rect">
            <a:avLst/>
          </a:prstGeom>
          <a:solidFill>
            <a:schemeClr val="bg1"/>
          </a:solidFill>
          <a:ln w="19050">
            <a:solidFill>
              <a:schemeClr val="accent1"/>
            </a:solidFill>
            <a:prstDash val="solid"/>
          </a:ln>
        </p:spPr>
      </p:sp>
      <p:sp>
        <p:nvSpPr>
          <p:cNvPr id="5" name="Text 3"/>
          <p:cNvSpPr txBox="1"/>
          <p:nvPr/>
        </p:nvSpPr>
        <p:spPr>
          <a:xfrm>
            <a:off x="640080" y="1280160"/>
            <a:ext cx="3931920" cy="3200400"/>
          </a:xfrm>
          <a:prstGeom prst="rect">
            <a:avLst/>
          </a:prstGeom>
          <a:noFill/>
          <a:ln/>
        </p:spPr>
        <p:txBody>
          <a:bodyPr wrap="square" lIns="0" tIns="0" rIns="0" bIns="0" rtlCol="0" anchor="ctr"/>
          <a:lstStyle/>
          <a:p>
            <a:pPr algn="ctr" indent="0" marL="0">
              <a:spcAft>
                <a:spcPts val="200"/>
              </a:spcAft>
              <a:buNone/>
            </a:pPr>
            <a:r>
              <a:rPr lang="en-US" sz="1200" b="1" dirty="0">
                <a:solidFill>
                  <a:schemeClr val="tx1"/>
                </a:solidFill>
                <a:latin typeface="Times New Roman" pitchFamily="34" charset="0"/>
                <a:ea typeface="Times New Roman" pitchFamily="34" charset="-122"/>
                <a:cs typeface="Times New Roman" pitchFamily="34" charset="-120"/>
              </a:rPr>
              <a:t>UNIVERSITÉ DON BOSCO DE LUBUMBASHI</a:t>
            </a:r>
            <a:endParaRPr lang="en-US" sz="1200" dirty="0"/>
          </a:p>
          <a:p>
            <a:pPr algn="ctr" indent="0" marL="0">
              <a:spcAft>
                <a:spcPts val="800"/>
              </a:spcAft>
              <a:buNone/>
            </a:pPr>
            <a:r>
              <a:rPr lang="en-US" sz="1200" b="1" dirty="0">
                <a:solidFill>
                  <a:schemeClr val="tx1"/>
                </a:solidFill>
                <a:latin typeface="Times New Roman" pitchFamily="34" charset="0"/>
                <a:ea typeface="Times New Roman" pitchFamily="34" charset="-122"/>
                <a:cs typeface="Times New Roman" pitchFamily="34" charset="-120"/>
              </a:rPr>
              <a:t>FACULTÉ DE THEOLOGIE</a:t>
            </a:r>
            <a:endParaRPr lang="en-US" sz="1200" dirty="0"/>
          </a:p>
          <a:p>
            <a:pPr algn="ctr" indent="0" marL="0">
              <a:spcAft>
                <a:spcPts val="600"/>
              </a:spcAft>
              <a:buNone/>
            </a:pPr>
            <a:r>
              <a:rPr lang="en-US" sz="1200" dirty="0">
                <a:solidFill>
                  <a:schemeClr val="tx1"/>
                </a:solidFill>
                <a:latin typeface="Times New Roman" pitchFamily="34" charset="0"/>
                <a:ea typeface="Times New Roman" pitchFamily="34" charset="-122"/>
                <a:cs typeface="Times New Roman" pitchFamily="34" charset="-120"/>
              </a:rPr>
              <a:t>Titre : La conception de la mort chez les Africains. Cas de l’Afrique de l’Ouest. Approche eschatologique de la fin de l’homme.</a:t>
            </a:r>
            <a:endParaRPr lang="en-US" sz="1200" dirty="0"/>
          </a:p>
          <a:p>
            <a:pPr algn="ctr" indent="0" marL="0">
              <a:spcAft>
                <a:spcPts val="600"/>
              </a:spcAft>
              <a:buNone/>
            </a:pPr>
            <a:r>
              <a:rPr lang="en-US" sz="1200" dirty="0">
                <a:solidFill>
                  <a:schemeClr val="tx1"/>
                </a:solidFill>
                <a:latin typeface="Times New Roman" pitchFamily="34" charset="0"/>
                <a:ea typeface="Times New Roman" pitchFamily="34" charset="-122"/>
                <a:cs typeface="Times New Roman" pitchFamily="34" charset="-120"/>
              </a:rPr>
              <a:t>Par AMISI Mumba Victor</a:t>
            </a:r>
            <a:endParaRPr lang="en-US" sz="1200" dirty="0"/>
          </a:p>
          <a:p>
            <a:pPr algn="ctr" indent="0" marL="0">
              <a:spcAft>
                <a:spcPts val="600"/>
              </a:spcAft>
              <a:buNone/>
            </a:pPr>
            <a:r>
              <a:rPr lang="en-US" sz="1200" dirty="0">
                <a:solidFill>
                  <a:schemeClr val="tx1"/>
                </a:solidFill>
                <a:latin typeface="Times New Roman" pitchFamily="34" charset="0"/>
                <a:ea typeface="Times New Roman" pitchFamily="34" charset="-122"/>
                <a:cs typeface="Times New Roman" pitchFamily="34" charset="-120"/>
              </a:rPr>
              <a:t>Travail de Fin de Cycle présenté en vue de l’obtention du grade de Gradué en Philosophie.</a:t>
            </a:r>
            <a:endParaRPr lang="en-US" sz="1200" dirty="0"/>
          </a:p>
          <a:p>
            <a:pPr algn="ctr" indent="0" marL="0">
              <a:spcAft>
                <a:spcPts val="600"/>
              </a:spcAft>
              <a:buNone/>
            </a:pPr>
            <a:r>
              <a:rPr lang="en-US" sz="1200" dirty="0">
                <a:solidFill>
                  <a:schemeClr val="tx1"/>
                </a:solidFill>
                <a:latin typeface="Times New Roman" pitchFamily="34" charset="0"/>
                <a:ea typeface="Times New Roman" pitchFamily="34" charset="-122"/>
                <a:cs typeface="Times New Roman" pitchFamily="34" charset="-120"/>
              </a:rPr>
              <a:t>Directeur : RUBONEKA Gilbert</a:t>
            </a:r>
            <a:endParaRPr lang="en-US" sz="1200" dirty="0"/>
          </a:p>
          <a:p>
            <a:pPr algn="ctr" indent="0" marL="0">
              <a:buNone/>
            </a:pPr>
            <a:r>
              <a:rPr lang="en-US" sz="1200" dirty="0">
                <a:solidFill>
                  <a:schemeClr val="tx1"/>
                </a:solidFill>
                <a:latin typeface="Times New Roman" pitchFamily="34" charset="0"/>
                <a:ea typeface="Times New Roman" pitchFamily="34" charset="-122"/>
                <a:cs typeface="Times New Roman" pitchFamily="34" charset="-120"/>
              </a:rPr>
              <a:t>Juillet 2020</a:t>
            </a:r>
            <a:endParaRPr lang="en-US" sz="1200" dirty="0"/>
          </a:p>
        </p:txBody>
      </p:sp>
      <p:sp>
        <p:nvSpPr>
          <p:cNvPr id="6" name="carte"/>
          <p:cNvSpPr/>
          <p:nvPr/>
        </p:nvSpPr>
        <p:spPr>
          <a:xfrm>
            <a:off x="4983480" y="1188720"/>
            <a:ext cx="3703320" cy="3383280"/>
          </a:xfrm>
          <a:prstGeom prst="roundRect">
            <a:avLst>
              <a:gd name="adj" fmla="val 2162"/>
            </a:avLst>
          </a:prstGeom>
          <a:solidFill>
            <a:schemeClr val="accent3">
              <a:alpha val="10000"/>
            </a:schemeClr>
          </a:solidFill>
          <a:ln w="15875">
            <a:solidFill>
              <a:schemeClr val="accent3"/>
            </a:solidFill>
            <a:prstDash val="solid"/>
          </a:ln>
        </p:spPr>
      </p:sp>
      <p:sp>
        <p:nvSpPr>
          <p:cNvPr id="7" name="Text 5"/>
          <p:cNvSpPr txBox="1"/>
          <p:nvPr/>
        </p:nvSpPr>
        <p:spPr>
          <a:xfrm>
            <a:off x="5166360" y="1371600"/>
            <a:ext cx="3337560" cy="3108960"/>
          </a:xfrm>
          <a:prstGeom prst="rect">
            <a:avLst/>
          </a:prstGeom>
          <a:noFill/>
          <a:ln/>
        </p:spPr>
        <p:txBody>
          <a:bodyPr wrap="square" lIns="0" tIns="0" rIns="0" bIns="0" rtlCol="0" anchor="t"/>
          <a:lstStyle/>
          <a:p>
            <a:pPr marL="342900" indent="-342900">
              <a:spcAft>
                <a:spcPts val="600"/>
              </a:spcAft>
              <a:buSzPct val="100000"/>
              <a:buChar char="•"/>
            </a:pPr>
            <a:r>
              <a:rPr lang="en-US" sz="1600" dirty="0">
                <a:solidFill>
                  <a:schemeClr val="tx1"/>
                </a:solidFill>
              </a:rPr>
              <a:t>La première page de couverture est présentée sans le nom du directeur ou promoteur.</a:t>
            </a:r>
            <a:endParaRPr lang="en-US" sz="1600" dirty="0"/>
          </a:p>
          <a:p>
            <a:pPr marL="342900" indent="-342900">
              <a:spcAft>
                <a:spcPts val="600"/>
              </a:spcAft>
              <a:buSzPct val="100000"/>
              <a:buChar char="•"/>
            </a:pPr>
            <a:r>
              <a:rPr lang="en-US" sz="1600" dirty="0">
                <a:solidFill>
                  <a:schemeClr val="tx1"/>
                </a:solidFill>
              </a:rPr>
              <a:t>Elle est suivie de la feuille de garde, vierge.</a:t>
            </a:r>
            <a:endParaRPr lang="en-US" sz="1600" dirty="0"/>
          </a:p>
          <a:p>
            <a:pPr marL="342900" indent="-342900">
              <a:spcAft>
                <a:spcPts val="600"/>
              </a:spcAft>
              <a:buSzPct val="100000"/>
              <a:buChar char="•"/>
            </a:pPr>
            <a:r>
              <a:rPr lang="en-US" sz="1600" dirty="0">
                <a:solidFill>
                  <a:schemeClr val="tx1"/>
                </a:solidFill>
              </a:rPr>
              <a:t>La page de titre (frontispice) reprend toutes les écritures de la couverture et ajoute le nom du directeur ou promoteur.</a:t>
            </a:r>
            <a:endParaRPr lang="en-US" sz="16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14. Épigraphe et dédicace</a:t>
            </a:r>
            <a:endParaRPr lang="en-US" sz="2800" dirty="0"/>
          </a:p>
        </p:txBody>
      </p:sp>
      <p:sp>
        <p:nvSpPr>
          <p:cNvPr id="4" name="carte"/>
          <p:cNvSpPr/>
          <p:nvPr/>
        </p:nvSpPr>
        <p:spPr>
          <a:xfrm>
            <a:off x="457200" y="1188720"/>
            <a:ext cx="2926080" cy="3383280"/>
          </a:xfrm>
          <a:prstGeom prst="roundRect">
            <a:avLst>
              <a:gd name="adj" fmla="val 2500"/>
            </a:avLst>
          </a:prstGeom>
          <a:solidFill>
            <a:schemeClr val="accent5">
              <a:alpha val="10000"/>
            </a:schemeClr>
          </a:solidFill>
          <a:ln w="15875">
            <a:solidFill>
              <a:schemeClr val="accent5"/>
            </a:solidFill>
            <a:prstDash val="solid"/>
          </a:ln>
        </p:spPr>
      </p:sp>
      <p:sp>
        <p:nvSpPr>
          <p:cNvPr id="5" name="Text 3"/>
          <p:cNvSpPr txBox="1"/>
          <p:nvPr/>
        </p:nvSpPr>
        <p:spPr>
          <a:xfrm>
            <a:off x="640080" y="1371600"/>
            <a:ext cx="2560320" cy="3017520"/>
          </a:xfrm>
          <a:prstGeom prst="rect">
            <a:avLst/>
          </a:prstGeom>
          <a:noFill/>
          <a:ln/>
        </p:spPr>
        <p:txBody>
          <a:bodyPr wrap="square" lIns="0" tIns="0" rIns="0" bIns="0" rtlCol="0" anchor="t"/>
          <a:lstStyle/>
          <a:p>
            <a:pPr indent="0" marL="0">
              <a:spcAft>
                <a:spcPts val="400"/>
              </a:spcAft>
              <a:buNone/>
            </a:pPr>
            <a:r>
              <a:rPr lang="en-US" sz="2000" b="1" dirty="0">
                <a:solidFill>
                  <a:schemeClr val="accent5"/>
                </a:solidFill>
              </a:rPr>
              <a:t>Épigraphe</a:t>
            </a:r>
            <a:endParaRPr lang="en-US" sz="2000" dirty="0"/>
          </a:p>
          <a:p>
            <a:pPr indent="0" marL="0">
              <a:spcAft>
                <a:spcPts val="400"/>
              </a:spcAft>
              <a:buNone/>
            </a:pPr>
            <a:r>
              <a:rPr lang="en-US" sz="1600" dirty="0">
                <a:solidFill>
                  <a:schemeClr val="tx1"/>
                </a:solidFill>
              </a:rPr>
              <a:t>On y met des mots qui ont trait au travail.</a:t>
            </a:r>
            <a:endParaRPr lang="en-US" sz="2000" dirty="0"/>
          </a:p>
        </p:txBody>
      </p:sp>
      <p:sp>
        <p:nvSpPr>
          <p:cNvPr id="6" name="carte"/>
          <p:cNvSpPr/>
          <p:nvPr/>
        </p:nvSpPr>
        <p:spPr>
          <a:xfrm>
            <a:off x="3566160" y="1188720"/>
            <a:ext cx="5120640" cy="3383280"/>
          </a:xfrm>
          <a:prstGeom prst="roundRect">
            <a:avLst>
              <a:gd name="adj" fmla="val 2162"/>
            </a:avLst>
          </a:prstGeom>
          <a:solidFill>
            <a:schemeClr val="accent6">
              <a:alpha val="10000"/>
            </a:schemeClr>
          </a:solidFill>
          <a:ln w="15875">
            <a:solidFill>
              <a:schemeClr val="accent6"/>
            </a:solidFill>
            <a:prstDash val="solid"/>
          </a:ln>
        </p:spPr>
      </p:sp>
      <p:sp>
        <p:nvSpPr>
          <p:cNvPr id="7" name="Text 5"/>
          <p:cNvSpPr txBox="1"/>
          <p:nvPr/>
        </p:nvSpPr>
        <p:spPr>
          <a:xfrm>
            <a:off x="3749040" y="1371600"/>
            <a:ext cx="4754880" cy="3108960"/>
          </a:xfrm>
          <a:prstGeom prst="rect">
            <a:avLst/>
          </a:prstGeom>
          <a:noFill/>
          <a:ln/>
        </p:spPr>
        <p:txBody>
          <a:bodyPr wrap="square" lIns="0" tIns="0" rIns="0" bIns="0" rtlCol="0" anchor="t"/>
          <a:lstStyle/>
          <a:p>
            <a:pPr indent="0" marL="0">
              <a:spcAft>
                <a:spcPts val="400"/>
              </a:spcAft>
              <a:buNone/>
            </a:pPr>
            <a:r>
              <a:rPr lang="en-US" sz="2000" b="1" dirty="0">
                <a:solidFill>
                  <a:schemeClr val="accent6"/>
                </a:solidFill>
              </a:rPr>
              <a:t>Dédicace</a:t>
            </a:r>
            <a:endParaRPr lang="en-US" sz="2000" dirty="0"/>
          </a:p>
          <a:p>
            <a:pPr marL="342900" indent="-342900">
              <a:spcAft>
                <a:spcPts val="600"/>
              </a:spcAft>
              <a:buSzPct val="100000"/>
              <a:buChar char="•"/>
            </a:pPr>
            <a:r>
              <a:rPr lang="en-US" sz="1500" dirty="0">
                <a:solidFill>
                  <a:schemeClr val="tx1"/>
                </a:solidFill>
              </a:rPr>
              <a:t>Dédier le travail à celui qui supporte vos études, ou à quelqu’un de cher scientifiquement ou qui vous marque.</a:t>
            </a:r>
            <a:endParaRPr lang="en-US" sz="2000" dirty="0"/>
          </a:p>
          <a:p>
            <a:pPr marL="342900" indent="-342900">
              <a:spcAft>
                <a:spcPts val="600"/>
              </a:spcAft>
              <a:buSzPct val="100000"/>
              <a:buChar char="•"/>
            </a:pPr>
            <a:r>
              <a:rPr lang="en-US" sz="1500" dirty="0">
                <a:solidFill>
                  <a:schemeClr val="tx1"/>
                </a:solidFill>
              </a:rPr>
              <a:t>Une ligne suffit ; ne pas dédier à Dieu.</a:t>
            </a:r>
            <a:endParaRPr lang="en-US" sz="2000" dirty="0"/>
          </a:p>
          <a:p>
            <a:pPr marL="342900" indent="-342900">
              <a:spcAft>
                <a:spcPts val="600"/>
              </a:spcAft>
              <a:buSzPct val="100000"/>
              <a:buChar char="•"/>
            </a:pPr>
            <a:r>
              <a:rPr lang="en-US" sz="1500" dirty="0">
                <a:solidFill>
                  <a:schemeClr val="tx1"/>
                </a:solidFill>
              </a:rPr>
              <a:t>Ne pas écrire DÉDICACE : écrire simplement p. ex. « À mon père Kanyamabumba ».</a:t>
            </a:r>
            <a:endParaRPr lang="en-US" sz="2000" dirty="0"/>
          </a:p>
          <a:p>
            <a:pPr marL="342900" indent="-342900">
              <a:spcAft>
                <a:spcPts val="600"/>
              </a:spcAft>
              <a:buSzPct val="100000"/>
              <a:buChar char="•"/>
            </a:pPr>
            <a:r>
              <a:rPr lang="en-US" sz="1500" dirty="0">
                <a:solidFill>
                  <a:schemeClr val="tx1"/>
                </a:solidFill>
              </a:rPr>
              <a:t>Si le mot DÉDICACE y est, il est interdit d’écrire « Je dédie… » (tautologie).</a:t>
            </a:r>
            <a:endParaRPr lang="en-US" sz="2000" dirty="0"/>
          </a:p>
          <a:p>
            <a:pPr marL="342900" indent="-342900">
              <a:spcAft>
                <a:spcPts val="600"/>
              </a:spcAft>
              <a:buSzPct val="100000"/>
              <a:buChar char="•"/>
            </a:pPr>
            <a:r>
              <a:rPr lang="en-US" sz="1500" dirty="0">
                <a:solidFill>
                  <a:schemeClr val="tx1"/>
                </a:solidFill>
              </a:rPr>
              <a:t>Pour « aux morts » : IN MEMORIAM.</a:t>
            </a:r>
            <a:endParaRPr lang="en-US" sz="20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14. L’avant-propos : les remerciements</a:t>
            </a:r>
            <a:endParaRPr lang="en-US" sz="2800" dirty="0"/>
          </a:p>
        </p:txBody>
      </p:sp>
      <p:sp>
        <p:nvSpPr>
          <p:cNvPr id="4" name="carte"/>
          <p:cNvSpPr/>
          <p:nvPr/>
        </p:nvSpPr>
        <p:spPr>
          <a:xfrm>
            <a:off x="457200" y="1188720"/>
            <a:ext cx="3977640" cy="758952"/>
          </a:xfrm>
          <a:prstGeom prst="roundRect">
            <a:avLst>
              <a:gd name="adj" fmla="val 9639"/>
            </a:avLst>
          </a:prstGeom>
          <a:solidFill>
            <a:schemeClr val="accent1">
              <a:alpha val="10000"/>
            </a:schemeClr>
          </a:solidFill>
          <a:ln w="15875">
            <a:solidFill>
              <a:schemeClr val="accent1"/>
            </a:solidFill>
            <a:prstDash val="solid"/>
          </a:ln>
        </p:spPr>
      </p:sp>
      <p:sp>
        <p:nvSpPr>
          <p:cNvPr id="5" name="pastille"/>
          <p:cNvSpPr/>
          <p:nvPr/>
        </p:nvSpPr>
        <p:spPr>
          <a:xfrm>
            <a:off x="566928" y="1344168"/>
            <a:ext cx="457200" cy="457200"/>
          </a:xfrm>
          <a:prstGeom prst="ellipse">
            <a:avLst/>
          </a:prstGeom>
          <a:solidFill>
            <a:schemeClr val="accent1"/>
          </a:solidFill>
          <a:ln w="12700">
            <a:solidFill>
              <a:schemeClr val="accent1"/>
            </a:solidFill>
            <a:prstDash val="solid"/>
          </a:ln>
        </p:spPr>
      </p:sp>
      <p:sp>
        <p:nvSpPr>
          <p:cNvPr id="6" name="numéro"/>
          <p:cNvSpPr txBox="1"/>
          <p:nvPr/>
        </p:nvSpPr>
        <p:spPr>
          <a:xfrm>
            <a:off x="566928" y="1344168"/>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 5"/>
          <p:cNvSpPr txBox="1"/>
          <p:nvPr/>
        </p:nvSpPr>
        <p:spPr>
          <a:xfrm>
            <a:off x="1170432" y="1188720"/>
            <a:ext cx="3154680" cy="758952"/>
          </a:xfrm>
          <a:prstGeom prst="rect">
            <a:avLst/>
          </a:prstGeom>
          <a:noFill/>
          <a:ln/>
        </p:spPr>
        <p:txBody>
          <a:bodyPr wrap="square" lIns="0" tIns="0" rIns="0" bIns="0" rtlCol="0" anchor="ctr"/>
          <a:lstStyle/>
          <a:p>
            <a:pPr indent="0" marL="0">
              <a:spcAft>
                <a:spcPts val="400"/>
              </a:spcAft>
              <a:buNone/>
            </a:pPr>
            <a:r>
              <a:rPr lang="en-US" sz="1400" dirty="0">
                <a:solidFill>
                  <a:schemeClr val="tx1"/>
                </a:solidFill>
              </a:rPr>
              <a:t>Faire voir que ce travail n’est pas un fruit personnel</a:t>
            </a:r>
            <a:endParaRPr lang="en-US" sz="1400" dirty="0"/>
          </a:p>
        </p:txBody>
      </p:sp>
      <p:sp>
        <p:nvSpPr>
          <p:cNvPr id="8" name="carte"/>
          <p:cNvSpPr/>
          <p:nvPr/>
        </p:nvSpPr>
        <p:spPr>
          <a:xfrm>
            <a:off x="457200" y="2039112"/>
            <a:ext cx="3977640" cy="758952"/>
          </a:xfrm>
          <a:prstGeom prst="roundRect">
            <a:avLst>
              <a:gd name="adj" fmla="val 9639"/>
            </a:avLst>
          </a:prstGeom>
          <a:solidFill>
            <a:schemeClr val="accent3">
              <a:alpha val="10000"/>
            </a:schemeClr>
          </a:solidFill>
          <a:ln w="15875">
            <a:solidFill>
              <a:schemeClr val="accent3"/>
            </a:solidFill>
            <a:prstDash val="solid"/>
          </a:ln>
        </p:spPr>
      </p:sp>
      <p:sp>
        <p:nvSpPr>
          <p:cNvPr id="9" name="pastille"/>
          <p:cNvSpPr/>
          <p:nvPr/>
        </p:nvSpPr>
        <p:spPr>
          <a:xfrm>
            <a:off x="566928" y="2194560"/>
            <a:ext cx="457200" cy="457200"/>
          </a:xfrm>
          <a:prstGeom prst="ellipse">
            <a:avLst/>
          </a:prstGeom>
          <a:solidFill>
            <a:schemeClr val="accent3"/>
          </a:solidFill>
          <a:ln w="12700">
            <a:solidFill>
              <a:schemeClr val="accent3"/>
            </a:solidFill>
            <a:prstDash val="solid"/>
          </a:ln>
        </p:spPr>
      </p:sp>
      <p:sp>
        <p:nvSpPr>
          <p:cNvPr id="10" name="numéro"/>
          <p:cNvSpPr txBox="1"/>
          <p:nvPr/>
        </p:nvSpPr>
        <p:spPr>
          <a:xfrm>
            <a:off x="566928" y="219456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ext 9"/>
          <p:cNvSpPr txBox="1"/>
          <p:nvPr/>
        </p:nvSpPr>
        <p:spPr>
          <a:xfrm>
            <a:off x="1170432" y="2039112"/>
            <a:ext cx="3154680" cy="758952"/>
          </a:xfrm>
          <a:prstGeom prst="rect">
            <a:avLst/>
          </a:prstGeom>
          <a:noFill/>
          <a:ln/>
        </p:spPr>
        <p:txBody>
          <a:bodyPr wrap="square" lIns="0" tIns="0" rIns="0" bIns="0" rtlCol="0" anchor="ctr"/>
          <a:lstStyle/>
          <a:p>
            <a:pPr indent="0" marL="0">
              <a:spcAft>
                <a:spcPts val="400"/>
              </a:spcAft>
              <a:buNone/>
            </a:pPr>
            <a:r>
              <a:rPr lang="en-US" sz="1400" dirty="0">
                <a:solidFill>
                  <a:schemeClr val="tx1"/>
                </a:solidFill>
              </a:rPr>
              <a:t>Un mot au directeur : il s’agit d’un travail scientifique</a:t>
            </a:r>
            <a:endParaRPr lang="en-US" sz="1400" dirty="0"/>
          </a:p>
        </p:txBody>
      </p:sp>
      <p:sp>
        <p:nvSpPr>
          <p:cNvPr id="12" name="carte"/>
          <p:cNvSpPr/>
          <p:nvPr/>
        </p:nvSpPr>
        <p:spPr>
          <a:xfrm>
            <a:off x="457200" y="2889504"/>
            <a:ext cx="3977640" cy="758952"/>
          </a:xfrm>
          <a:prstGeom prst="roundRect">
            <a:avLst>
              <a:gd name="adj" fmla="val 9639"/>
            </a:avLst>
          </a:prstGeom>
          <a:solidFill>
            <a:schemeClr val="accent5">
              <a:alpha val="10000"/>
            </a:schemeClr>
          </a:solidFill>
          <a:ln w="15875">
            <a:solidFill>
              <a:schemeClr val="accent5"/>
            </a:solidFill>
            <a:prstDash val="solid"/>
          </a:ln>
        </p:spPr>
      </p:sp>
      <p:sp>
        <p:nvSpPr>
          <p:cNvPr id="13" name="pastille"/>
          <p:cNvSpPr/>
          <p:nvPr/>
        </p:nvSpPr>
        <p:spPr>
          <a:xfrm>
            <a:off x="566928" y="3044952"/>
            <a:ext cx="457200" cy="457200"/>
          </a:xfrm>
          <a:prstGeom prst="ellipse">
            <a:avLst/>
          </a:prstGeom>
          <a:solidFill>
            <a:schemeClr val="accent5"/>
          </a:solidFill>
          <a:ln w="12700">
            <a:solidFill>
              <a:schemeClr val="accent5"/>
            </a:solidFill>
            <a:prstDash val="solid"/>
          </a:ln>
        </p:spPr>
      </p:sp>
      <p:sp>
        <p:nvSpPr>
          <p:cNvPr id="14" name="numéro"/>
          <p:cNvSpPr txBox="1"/>
          <p:nvPr/>
        </p:nvSpPr>
        <p:spPr>
          <a:xfrm>
            <a:off x="566928" y="3044952"/>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5" name="Text 13"/>
          <p:cNvSpPr txBox="1"/>
          <p:nvPr/>
        </p:nvSpPr>
        <p:spPr>
          <a:xfrm>
            <a:off x="1170432" y="2889504"/>
            <a:ext cx="3154680" cy="758952"/>
          </a:xfrm>
          <a:prstGeom prst="rect">
            <a:avLst/>
          </a:prstGeom>
          <a:noFill/>
          <a:ln/>
        </p:spPr>
        <p:txBody>
          <a:bodyPr wrap="square" lIns="0" tIns="0" rIns="0" bIns="0" rtlCol="0" anchor="ctr"/>
          <a:lstStyle/>
          <a:p>
            <a:pPr indent="0" marL="0">
              <a:spcAft>
                <a:spcPts val="400"/>
              </a:spcAft>
              <a:buNone/>
            </a:pPr>
            <a:r>
              <a:rPr lang="en-US" sz="1400" dirty="0">
                <a:solidFill>
                  <a:schemeClr val="tx1"/>
                </a:solidFill>
              </a:rPr>
              <a:t>Un mot à l’Institution, aux Professeurs, Assistants et Chefs de travaux</a:t>
            </a:r>
            <a:endParaRPr lang="en-US" sz="1400" dirty="0"/>
          </a:p>
        </p:txBody>
      </p:sp>
      <p:sp>
        <p:nvSpPr>
          <p:cNvPr id="16" name="carte"/>
          <p:cNvSpPr/>
          <p:nvPr/>
        </p:nvSpPr>
        <p:spPr>
          <a:xfrm>
            <a:off x="457200" y="3739896"/>
            <a:ext cx="3977640" cy="758952"/>
          </a:xfrm>
          <a:prstGeom prst="roundRect">
            <a:avLst>
              <a:gd name="adj" fmla="val 9639"/>
            </a:avLst>
          </a:prstGeom>
          <a:solidFill>
            <a:schemeClr val="accent6">
              <a:alpha val="10000"/>
            </a:schemeClr>
          </a:solidFill>
          <a:ln w="15875">
            <a:solidFill>
              <a:schemeClr val="accent6"/>
            </a:solidFill>
            <a:prstDash val="solid"/>
          </a:ln>
        </p:spPr>
      </p:sp>
      <p:sp>
        <p:nvSpPr>
          <p:cNvPr id="17" name="pastille"/>
          <p:cNvSpPr/>
          <p:nvPr/>
        </p:nvSpPr>
        <p:spPr>
          <a:xfrm>
            <a:off x="566928" y="3895344"/>
            <a:ext cx="457200" cy="457200"/>
          </a:xfrm>
          <a:prstGeom prst="ellipse">
            <a:avLst/>
          </a:prstGeom>
          <a:solidFill>
            <a:schemeClr val="accent6"/>
          </a:solidFill>
          <a:ln w="12700">
            <a:solidFill>
              <a:schemeClr val="accent6"/>
            </a:solidFill>
            <a:prstDash val="solid"/>
          </a:ln>
        </p:spPr>
      </p:sp>
      <p:sp>
        <p:nvSpPr>
          <p:cNvPr id="18" name="numéro"/>
          <p:cNvSpPr txBox="1"/>
          <p:nvPr/>
        </p:nvSpPr>
        <p:spPr>
          <a:xfrm>
            <a:off x="566928" y="3895344"/>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9" name="Text 17"/>
          <p:cNvSpPr txBox="1"/>
          <p:nvPr/>
        </p:nvSpPr>
        <p:spPr>
          <a:xfrm>
            <a:off x="1170432" y="3739896"/>
            <a:ext cx="3154680" cy="758952"/>
          </a:xfrm>
          <a:prstGeom prst="rect">
            <a:avLst/>
          </a:prstGeom>
          <a:noFill/>
          <a:ln/>
        </p:spPr>
        <p:txBody>
          <a:bodyPr wrap="square" lIns="0" tIns="0" rIns="0" bIns="0" rtlCol="0" anchor="ctr"/>
          <a:lstStyle/>
          <a:p>
            <a:pPr indent="0" marL="0">
              <a:spcAft>
                <a:spcPts val="400"/>
              </a:spcAft>
              <a:buNone/>
            </a:pPr>
            <a:r>
              <a:rPr lang="en-US" sz="1400" dirty="0">
                <a:solidFill>
                  <a:schemeClr val="tx1"/>
                </a:solidFill>
              </a:rPr>
              <a:t>Un mot à l’autorité ecclésiale, si l’on dépend d’elle pour les études ou recherches</a:t>
            </a:r>
            <a:endParaRPr lang="en-US" sz="1400" dirty="0"/>
          </a:p>
        </p:txBody>
      </p:sp>
      <p:sp>
        <p:nvSpPr>
          <p:cNvPr id="20" name="carte"/>
          <p:cNvSpPr/>
          <p:nvPr/>
        </p:nvSpPr>
        <p:spPr>
          <a:xfrm>
            <a:off x="4709160" y="1188720"/>
            <a:ext cx="3977640" cy="758952"/>
          </a:xfrm>
          <a:prstGeom prst="roundRect">
            <a:avLst>
              <a:gd name="adj" fmla="val 9639"/>
            </a:avLst>
          </a:prstGeom>
          <a:solidFill>
            <a:schemeClr val="accent4">
              <a:alpha val="10000"/>
            </a:schemeClr>
          </a:solidFill>
          <a:ln w="15875">
            <a:solidFill>
              <a:schemeClr val="accent4"/>
            </a:solidFill>
            <a:prstDash val="solid"/>
          </a:ln>
        </p:spPr>
      </p:sp>
      <p:sp>
        <p:nvSpPr>
          <p:cNvPr id="21" name="pastille"/>
          <p:cNvSpPr/>
          <p:nvPr/>
        </p:nvSpPr>
        <p:spPr>
          <a:xfrm>
            <a:off x="4818888" y="1344168"/>
            <a:ext cx="457200" cy="457200"/>
          </a:xfrm>
          <a:prstGeom prst="ellipse">
            <a:avLst/>
          </a:prstGeom>
          <a:solidFill>
            <a:schemeClr val="accent4"/>
          </a:solidFill>
          <a:ln w="12700">
            <a:solidFill>
              <a:schemeClr val="accent4"/>
            </a:solidFill>
            <a:prstDash val="solid"/>
          </a:ln>
        </p:spPr>
      </p:sp>
      <p:sp>
        <p:nvSpPr>
          <p:cNvPr id="22" name="numéro"/>
          <p:cNvSpPr txBox="1"/>
          <p:nvPr/>
        </p:nvSpPr>
        <p:spPr>
          <a:xfrm>
            <a:off x="4818888" y="1344168"/>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3" name="Text 21"/>
          <p:cNvSpPr txBox="1"/>
          <p:nvPr/>
        </p:nvSpPr>
        <p:spPr>
          <a:xfrm>
            <a:off x="5422392" y="1188720"/>
            <a:ext cx="3154680" cy="758952"/>
          </a:xfrm>
          <a:prstGeom prst="rect">
            <a:avLst/>
          </a:prstGeom>
          <a:noFill/>
          <a:ln/>
        </p:spPr>
        <p:txBody>
          <a:bodyPr wrap="square" lIns="0" tIns="0" rIns="0" bIns="0" rtlCol="0" anchor="ctr"/>
          <a:lstStyle/>
          <a:p>
            <a:pPr indent="0" marL="0">
              <a:spcAft>
                <a:spcPts val="400"/>
              </a:spcAft>
              <a:buNone/>
            </a:pPr>
            <a:r>
              <a:rPr lang="en-US" sz="1400" dirty="0">
                <a:solidFill>
                  <a:schemeClr val="tx1"/>
                </a:solidFill>
              </a:rPr>
              <a:t>Un mot aux parents</a:t>
            </a:r>
            <a:endParaRPr lang="en-US" sz="1400" dirty="0"/>
          </a:p>
        </p:txBody>
      </p:sp>
      <p:sp>
        <p:nvSpPr>
          <p:cNvPr id="24" name="carte"/>
          <p:cNvSpPr/>
          <p:nvPr/>
        </p:nvSpPr>
        <p:spPr>
          <a:xfrm>
            <a:off x="4709160" y="2039112"/>
            <a:ext cx="3977640" cy="758952"/>
          </a:xfrm>
          <a:prstGeom prst="roundRect">
            <a:avLst>
              <a:gd name="adj" fmla="val 9639"/>
            </a:avLst>
          </a:prstGeom>
          <a:solidFill>
            <a:schemeClr val="accent1">
              <a:alpha val="10000"/>
            </a:schemeClr>
          </a:solidFill>
          <a:ln w="15875">
            <a:solidFill>
              <a:schemeClr val="accent1"/>
            </a:solidFill>
            <a:prstDash val="solid"/>
          </a:ln>
        </p:spPr>
      </p:sp>
      <p:sp>
        <p:nvSpPr>
          <p:cNvPr id="25" name="pastille"/>
          <p:cNvSpPr/>
          <p:nvPr/>
        </p:nvSpPr>
        <p:spPr>
          <a:xfrm>
            <a:off x="4818888" y="2194560"/>
            <a:ext cx="457200" cy="457200"/>
          </a:xfrm>
          <a:prstGeom prst="ellipse">
            <a:avLst/>
          </a:prstGeom>
          <a:solidFill>
            <a:schemeClr val="accent1"/>
          </a:solidFill>
          <a:ln w="12700">
            <a:solidFill>
              <a:schemeClr val="accent1"/>
            </a:solidFill>
            <a:prstDash val="solid"/>
          </a:ln>
        </p:spPr>
      </p:sp>
      <p:sp>
        <p:nvSpPr>
          <p:cNvPr id="26" name="numéro"/>
          <p:cNvSpPr txBox="1"/>
          <p:nvPr/>
        </p:nvSpPr>
        <p:spPr>
          <a:xfrm>
            <a:off x="4818888" y="219456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7" name="Text 25"/>
          <p:cNvSpPr txBox="1"/>
          <p:nvPr/>
        </p:nvSpPr>
        <p:spPr>
          <a:xfrm>
            <a:off x="5422392" y="2039112"/>
            <a:ext cx="3154680" cy="758952"/>
          </a:xfrm>
          <a:prstGeom prst="rect">
            <a:avLst/>
          </a:prstGeom>
          <a:noFill/>
          <a:ln/>
        </p:spPr>
        <p:txBody>
          <a:bodyPr wrap="square" lIns="0" tIns="0" rIns="0" bIns="0" rtlCol="0" anchor="ctr"/>
          <a:lstStyle/>
          <a:p>
            <a:pPr indent="0" marL="0">
              <a:spcAft>
                <a:spcPts val="400"/>
              </a:spcAft>
              <a:buNone/>
            </a:pPr>
            <a:r>
              <a:rPr lang="en-US" sz="1400" dirty="0">
                <a:solidFill>
                  <a:schemeClr val="tx1"/>
                </a:solidFill>
              </a:rPr>
              <a:t>Un mot aux collègues</a:t>
            </a:r>
            <a:endParaRPr lang="en-US" sz="1400" dirty="0"/>
          </a:p>
        </p:txBody>
      </p:sp>
      <p:sp>
        <p:nvSpPr>
          <p:cNvPr id="28" name="carte"/>
          <p:cNvSpPr/>
          <p:nvPr/>
        </p:nvSpPr>
        <p:spPr>
          <a:xfrm>
            <a:off x="4709160" y="2889504"/>
            <a:ext cx="3977640" cy="758952"/>
          </a:xfrm>
          <a:prstGeom prst="roundRect">
            <a:avLst>
              <a:gd name="adj" fmla="val 9639"/>
            </a:avLst>
          </a:prstGeom>
          <a:solidFill>
            <a:schemeClr val="accent3">
              <a:alpha val="10000"/>
            </a:schemeClr>
          </a:solidFill>
          <a:ln w="15875">
            <a:solidFill>
              <a:schemeClr val="accent3"/>
            </a:solidFill>
            <a:prstDash val="solid"/>
          </a:ln>
        </p:spPr>
      </p:sp>
      <p:sp>
        <p:nvSpPr>
          <p:cNvPr id="29" name="pastille"/>
          <p:cNvSpPr/>
          <p:nvPr/>
        </p:nvSpPr>
        <p:spPr>
          <a:xfrm>
            <a:off x="4818888" y="3044952"/>
            <a:ext cx="457200" cy="457200"/>
          </a:xfrm>
          <a:prstGeom prst="ellipse">
            <a:avLst/>
          </a:prstGeom>
          <a:solidFill>
            <a:schemeClr val="accent3"/>
          </a:solidFill>
          <a:ln w="12700">
            <a:solidFill>
              <a:schemeClr val="accent3"/>
            </a:solidFill>
            <a:prstDash val="solid"/>
          </a:ln>
        </p:spPr>
      </p:sp>
      <p:sp>
        <p:nvSpPr>
          <p:cNvPr id="30" name="numéro"/>
          <p:cNvSpPr txBox="1"/>
          <p:nvPr/>
        </p:nvSpPr>
        <p:spPr>
          <a:xfrm>
            <a:off x="4818888" y="3044952"/>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7</a:t>
            </a:r>
            <a:endParaRPr lang="en-US" sz="1500" dirty="0"/>
          </a:p>
        </p:txBody>
      </p:sp>
      <p:sp>
        <p:nvSpPr>
          <p:cNvPr id="31" name="Text 29"/>
          <p:cNvSpPr txBox="1"/>
          <p:nvPr/>
        </p:nvSpPr>
        <p:spPr>
          <a:xfrm>
            <a:off x="5422392" y="2889504"/>
            <a:ext cx="3154680" cy="758952"/>
          </a:xfrm>
          <a:prstGeom prst="rect">
            <a:avLst/>
          </a:prstGeom>
          <a:noFill/>
          <a:ln/>
        </p:spPr>
        <p:txBody>
          <a:bodyPr wrap="square" lIns="0" tIns="0" rIns="0" bIns="0" rtlCol="0" anchor="ctr"/>
          <a:lstStyle/>
          <a:p>
            <a:pPr indent="0" marL="0">
              <a:spcAft>
                <a:spcPts val="400"/>
              </a:spcAft>
              <a:buNone/>
            </a:pPr>
            <a:r>
              <a:rPr lang="en-US" sz="1400" dirty="0">
                <a:solidFill>
                  <a:schemeClr val="tx1"/>
                </a:solidFill>
              </a:rPr>
              <a:t>Un mot aux amis</a:t>
            </a:r>
            <a:endParaRPr lang="en-US" sz="1400" dirty="0"/>
          </a:p>
        </p:txBody>
      </p:sp>
      <p:sp>
        <p:nvSpPr>
          <p:cNvPr id="32" name="carte"/>
          <p:cNvSpPr/>
          <p:nvPr/>
        </p:nvSpPr>
        <p:spPr>
          <a:xfrm>
            <a:off x="4709160" y="3739896"/>
            <a:ext cx="3977640" cy="758952"/>
          </a:xfrm>
          <a:prstGeom prst="roundRect">
            <a:avLst>
              <a:gd name="adj" fmla="val 9639"/>
            </a:avLst>
          </a:prstGeom>
          <a:solidFill>
            <a:schemeClr val="accent5">
              <a:alpha val="10000"/>
            </a:schemeClr>
          </a:solidFill>
          <a:ln w="15875">
            <a:solidFill>
              <a:schemeClr val="accent5"/>
            </a:solidFill>
            <a:prstDash val="solid"/>
          </a:ln>
        </p:spPr>
      </p:sp>
      <p:sp>
        <p:nvSpPr>
          <p:cNvPr id="33" name="pastille"/>
          <p:cNvSpPr/>
          <p:nvPr/>
        </p:nvSpPr>
        <p:spPr>
          <a:xfrm>
            <a:off x="4818888" y="3895344"/>
            <a:ext cx="457200" cy="457200"/>
          </a:xfrm>
          <a:prstGeom prst="ellipse">
            <a:avLst/>
          </a:prstGeom>
          <a:solidFill>
            <a:schemeClr val="accent5"/>
          </a:solidFill>
          <a:ln w="12700">
            <a:solidFill>
              <a:schemeClr val="accent5"/>
            </a:solidFill>
            <a:prstDash val="solid"/>
          </a:ln>
        </p:spPr>
      </p:sp>
      <p:sp>
        <p:nvSpPr>
          <p:cNvPr id="34" name="numéro"/>
          <p:cNvSpPr txBox="1"/>
          <p:nvPr/>
        </p:nvSpPr>
        <p:spPr>
          <a:xfrm>
            <a:off x="4818888" y="3895344"/>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8</a:t>
            </a:r>
            <a:endParaRPr lang="en-US" sz="1500" dirty="0"/>
          </a:p>
        </p:txBody>
      </p:sp>
      <p:sp>
        <p:nvSpPr>
          <p:cNvPr id="35" name="Text 33"/>
          <p:cNvSpPr txBox="1"/>
          <p:nvPr/>
        </p:nvSpPr>
        <p:spPr>
          <a:xfrm>
            <a:off x="5422392" y="3739896"/>
            <a:ext cx="3154680" cy="758952"/>
          </a:xfrm>
          <a:prstGeom prst="rect">
            <a:avLst/>
          </a:prstGeom>
          <a:noFill/>
          <a:ln/>
        </p:spPr>
        <p:txBody>
          <a:bodyPr wrap="square" lIns="0" tIns="0" rIns="0" bIns="0" rtlCol="0" anchor="ctr"/>
          <a:lstStyle/>
          <a:p>
            <a:pPr indent="0" marL="0">
              <a:spcAft>
                <a:spcPts val="400"/>
              </a:spcAft>
              <a:buNone/>
            </a:pPr>
            <a:r>
              <a:rPr lang="en-US" sz="1400" dirty="0">
                <a:solidFill>
                  <a:schemeClr val="tx1"/>
                </a:solidFill>
              </a:rPr>
              <a:t>Un mot à Dieu YHWH si l’on est croyant : il est le dernier rempart</a:t>
            </a:r>
            <a:endParaRPr lang="en-US" sz="14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14. L’introduction générale</a:t>
            </a:r>
            <a:endParaRPr lang="en-US" sz="2800" dirty="0"/>
          </a:p>
        </p:txBody>
      </p:sp>
      <p:sp>
        <p:nvSpPr>
          <p:cNvPr id="4" name="carte"/>
          <p:cNvSpPr/>
          <p:nvPr/>
        </p:nvSpPr>
        <p:spPr>
          <a:xfrm>
            <a:off x="457200" y="1188720"/>
            <a:ext cx="2615184" cy="914400"/>
          </a:xfrm>
          <a:prstGeom prst="roundRect">
            <a:avLst>
              <a:gd name="adj" fmla="val 8000"/>
            </a:avLst>
          </a:prstGeom>
          <a:solidFill>
            <a:schemeClr val="accent1">
              <a:alpha val="10000"/>
            </a:schemeClr>
          </a:solidFill>
          <a:ln w="15875">
            <a:solidFill>
              <a:schemeClr val="accent1"/>
            </a:solidFill>
            <a:prstDash val="solid"/>
          </a:ln>
        </p:spPr>
      </p:sp>
      <p:sp>
        <p:nvSpPr>
          <p:cNvPr id="5" name="pastille"/>
          <p:cNvSpPr/>
          <p:nvPr/>
        </p:nvSpPr>
        <p:spPr>
          <a:xfrm>
            <a:off x="566928" y="1417320"/>
            <a:ext cx="457200" cy="457200"/>
          </a:xfrm>
          <a:prstGeom prst="ellipse">
            <a:avLst/>
          </a:prstGeom>
          <a:solidFill>
            <a:schemeClr val="accent1"/>
          </a:solidFill>
          <a:ln w="12700">
            <a:solidFill>
              <a:schemeClr val="accent1"/>
            </a:solidFill>
            <a:prstDash val="solid"/>
          </a:ln>
        </p:spPr>
      </p:sp>
      <p:sp>
        <p:nvSpPr>
          <p:cNvPr id="6" name="numéro"/>
          <p:cNvSpPr txBox="1"/>
          <p:nvPr/>
        </p:nvSpPr>
        <p:spPr>
          <a:xfrm>
            <a:off x="566928" y="141732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7" name="Text 5"/>
          <p:cNvSpPr txBox="1"/>
          <p:nvPr/>
        </p:nvSpPr>
        <p:spPr>
          <a:xfrm>
            <a:off x="1143000" y="1188720"/>
            <a:ext cx="1828800" cy="914400"/>
          </a:xfrm>
          <a:prstGeom prst="rect">
            <a:avLst/>
          </a:prstGeom>
          <a:noFill/>
          <a:ln/>
        </p:spPr>
        <p:txBody>
          <a:bodyPr wrap="square" lIns="0" tIns="0" rIns="0" bIns="0" rtlCol="0" anchor="ctr"/>
          <a:lstStyle/>
          <a:p>
            <a:pPr indent="0" marL="0">
              <a:spcAft>
                <a:spcPts val="400"/>
              </a:spcAft>
              <a:buNone/>
            </a:pPr>
            <a:r>
              <a:rPr lang="en-US" sz="1500" dirty="0">
                <a:solidFill>
                  <a:schemeClr val="tx1"/>
                </a:solidFill>
              </a:rPr>
              <a:t>Choix et intérêt du sujet</a:t>
            </a:r>
            <a:endParaRPr lang="en-US" sz="1500" dirty="0"/>
          </a:p>
        </p:txBody>
      </p:sp>
      <p:sp>
        <p:nvSpPr>
          <p:cNvPr id="8" name="carte"/>
          <p:cNvSpPr/>
          <p:nvPr/>
        </p:nvSpPr>
        <p:spPr>
          <a:xfrm>
            <a:off x="3264408" y="1188720"/>
            <a:ext cx="2615184" cy="914400"/>
          </a:xfrm>
          <a:prstGeom prst="roundRect">
            <a:avLst>
              <a:gd name="adj" fmla="val 8000"/>
            </a:avLst>
          </a:prstGeom>
          <a:solidFill>
            <a:schemeClr val="accent3">
              <a:alpha val="10000"/>
            </a:schemeClr>
          </a:solidFill>
          <a:ln w="15875">
            <a:solidFill>
              <a:schemeClr val="accent3"/>
            </a:solidFill>
            <a:prstDash val="solid"/>
          </a:ln>
        </p:spPr>
      </p:sp>
      <p:sp>
        <p:nvSpPr>
          <p:cNvPr id="9" name="pastille"/>
          <p:cNvSpPr/>
          <p:nvPr/>
        </p:nvSpPr>
        <p:spPr>
          <a:xfrm>
            <a:off x="3374136" y="1417320"/>
            <a:ext cx="457200" cy="457200"/>
          </a:xfrm>
          <a:prstGeom prst="ellipse">
            <a:avLst/>
          </a:prstGeom>
          <a:solidFill>
            <a:schemeClr val="accent3"/>
          </a:solidFill>
          <a:ln w="12700">
            <a:solidFill>
              <a:schemeClr val="accent3"/>
            </a:solidFill>
            <a:prstDash val="solid"/>
          </a:ln>
        </p:spPr>
      </p:sp>
      <p:sp>
        <p:nvSpPr>
          <p:cNvPr id="10" name="numéro"/>
          <p:cNvSpPr txBox="1"/>
          <p:nvPr/>
        </p:nvSpPr>
        <p:spPr>
          <a:xfrm>
            <a:off x="3374136" y="141732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ext 9"/>
          <p:cNvSpPr txBox="1"/>
          <p:nvPr/>
        </p:nvSpPr>
        <p:spPr>
          <a:xfrm>
            <a:off x="3950208" y="1188720"/>
            <a:ext cx="1828800" cy="914400"/>
          </a:xfrm>
          <a:prstGeom prst="rect">
            <a:avLst/>
          </a:prstGeom>
          <a:noFill/>
          <a:ln/>
        </p:spPr>
        <p:txBody>
          <a:bodyPr wrap="square" lIns="0" tIns="0" rIns="0" bIns="0" rtlCol="0" anchor="ctr"/>
          <a:lstStyle/>
          <a:p>
            <a:pPr indent="0" marL="0">
              <a:spcAft>
                <a:spcPts val="400"/>
              </a:spcAft>
              <a:buNone/>
            </a:pPr>
            <a:r>
              <a:rPr lang="en-US" sz="1500" dirty="0">
                <a:solidFill>
                  <a:schemeClr val="tx1"/>
                </a:solidFill>
              </a:rPr>
              <a:t>État de la question</a:t>
            </a:r>
            <a:endParaRPr lang="en-US" sz="1500" dirty="0"/>
          </a:p>
        </p:txBody>
      </p:sp>
      <p:sp>
        <p:nvSpPr>
          <p:cNvPr id="12" name="carte"/>
          <p:cNvSpPr/>
          <p:nvPr/>
        </p:nvSpPr>
        <p:spPr>
          <a:xfrm>
            <a:off x="6071616" y="1188720"/>
            <a:ext cx="2615184" cy="914400"/>
          </a:xfrm>
          <a:prstGeom prst="roundRect">
            <a:avLst>
              <a:gd name="adj" fmla="val 8000"/>
            </a:avLst>
          </a:prstGeom>
          <a:solidFill>
            <a:schemeClr val="accent5">
              <a:alpha val="10000"/>
            </a:schemeClr>
          </a:solidFill>
          <a:ln w="15875">
            <a:solidFill>
              <a:schemeClr val="accent5"/>
            </a:solidFill>
            <a:prstDash val="solid"/>
          </a:ln>
        </p:spPr>
      </p:sp>
      <p:sp>
        <p:nvSpPr>
          <p:cNvPr id="13" name="pastille"/>
          <p:cNvSpPr/>
          <p:nvPr/>
        </p:nvSpPr>
        <p:spPr>
          <a:xfrm>
            <a:off x="6181344" y="1417320"/>
            <a:ext cx="457200" cy="457200"/>
          </a:xfrm>
          <a:prstGeom prst="ellipse">
            <a:avLst/>
          </a:prstGeom>
          <a:solidFill>
            <a:schemeClr val="accent5"/>
          </a:solidFill>
          <a:ln w="12700">
            <a:solidFill>
              <a:schemeClr val="accent5"/>
            </a:solidFill>
            <a:prstDash val="solid"/>
          </a:ln>
        </p:spPr>
      </p:sp>
      <p:sp>
        <p:nvSpPr>
          <p:cNvPr id="14" name="numéro"/>
          <p:cNvSpPr txBox="1"/>
          <p:nvPr/>
        </p:nvSpPr>
        <p:spPr>
          <a:xfrm>
            <a:off x="6181344" y="141732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5" name="Text 13"/>
          <p:cNvSpPr txBox="1"/>
          <p:nvPr/>
        </p:nvSpPr>
        <p:spPr>
          <a:xfrm>
            <a:off x="6757416" y="1188720"/>
            <a:ext cx="1828800" cy="914400"/>
          </a:xfrm>
          <a:prstGeom prst="rect">
            <a:avLst/>
          </a:prstGeom>
          <a:noFill/>
          <a:ln/>
        </p:spPr>
        <p:txBody>
          <a:bodyPr wrap="square" lIns="0" tIns="0" rIns="0" bIns="0" rtlCol="0" anchor="ctr"/>
          <a:lstStyle/>
          <a:p>
            <a:pPr indent="0" marL="0">
              <a:spcAft>
                <a:spcPts val="400"/>
              </a:spcAft>
              <a:buNone/>
            </a:pPr>
            <a:r>
              <a:rPr lang="en-US" sz="1500" dirty="0">
                <a:solidFill>
                  <a:schemeClr val="tx1"/>
                </a:solidFill>
              </a:rPr>
              <a:t>Problématique</a:t>
            </a:r>
            <a:endParaRPr lang="en-US" sz="1500" dirty="0"/>
          </a:p>
        </p:txBody>
      </p:sp>
      <p:sp>
        <p:nvSpPr>
          <p:cNvPr id="16" name="carte"/>
          <p:cNvSpPr/>
          <p:nvPr/>
        </p:nvSpPr>
        <p:spPr>
          <a:xfrm>
            <a:off x="457200" y="2240280"/>
            <a:ext cx="2615184" cy="914400"/>
          </a:xfrm>
          <a:prstGeom prst="roundRect">
            <a:avLst>
              <a:gd name="adj" fmla="val 8000"/>
            </a:avLst>
          </a:prstGeom>
          <a:solidFill>
            <a:schemeClr val="accent6">
              <a:alpha val="10000"/>
            </a:schemeClr>
          </a:solidFill>
          <a:ln w="15875">
            <a:solidFill>
              <a:schemeClr val="accent6"/>
            </a:solidFill>
            <a:prstDash val="solid"/>
          </a:ln>
        </p:spPr>
      </p:sp>
      <p:sp>
        <p:nvSpPr>
          <p:cNvPr id="17" name="pastille"/>
          <p:cNvSpPr/>
          <p:nvPr/>
        </p:nvSpPr>
        <p:spPr>
          <a:xfrm>
            <a:off x="566928" y="2468880"/>
            <a:ext cx="457200" cy="457200"/>
          </a:xfrm>
          <a:prstGeom prst="ellipse">
            <a:avLst/>
          </a:prstGeom>
          <a:solidFill>
            <a:schemeClr val="accent6"/>
          </a:solidFill>
          <a:ln w="12700">
            <a:solidFill>
              <a:schemeClr val="accent6"/>
            </a:solidFill>
            <a:prstDash val="solid"/>
          </a:ln>
        </p:spPr>
      </p:sp>
      <p:sp>
        <p:nvSpPr>
          <p:cNvPr id="18" name="numéro"/>
          <p:cNvSpPr txBox="1"/>
          <p:nvPr/>
        </p:nvSpPr>
        <p:spPr>
          <a:xfrm>
            <a:off x="566928" y="24688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9" name="Text 17"/>
          <p:cNvSpPr txBox="1"/>
          <p:nvPr/>
        </p:nvSpPr>
        <p:spPr>
          <a:xfrm>
            <a:off x="1143000" y="2240280"/>
            <a:ext cx="1828800" cy="914400"/>
          </a:xfrm>
          <a:prstGeom prst="rect">
            <a:avLst/>
          </a:prstGeom>
          <a:noFill/>
          <a:ln/>
        </p:spPr>
        <p:txBody>
          <a:bodyPr wrap="square" lIns="0" tIns="0" rIns="0" bIns="0" rtlCol="0" anchor="ctr"/>
          <a:lstStyle/>
          <a:p>
            <a:pPr indent="0" marL="0">
              <a:spcAft>
                <a:spcPts val="400"/>
              </a:spcAft>
              <a:buNone/>
            </a:pPr>
            <a:r>
              <a:rPr lang="en-US" sz="1500" dirty="0">
                <a:solidFill>
                  <a:schemeClr val="tx1"/>
                </a:solidFill>
              </a:rPr>
              <a:t>Hypothèses du travail</a:t>
            </a:r>
            <a:endParaRPr lang="en-US" sz="1500" dirty="0"/>
          </a:p>
        </p:txBody>
      </p:sp>
      <p:sp>
        <p:nvSpPr>
          <p:cNvPr id="20" name="carte"/>
          <p:cNvSpPr/>
          <p:nvPr/>
        </p:nvSpPr>
        <p:spPr>
          <a:xfrm>
            <a:off x="3264408" y="2240280"/>
            <a:ext cx="2615184" cy="914400"/>
          </a:xfrm>
          <a:prstGeom prst="roundRect">
            <a:avLst>
              <a:gd name="adj" fmla="val 8000"/>
            </a:avLst>
          </a:prstGeom>
          <a:solidFill>
            <a:schemeClr val="accent4">
              <a:alpha val="10000"/>
            </a:schemeClr>
          </a:solidFill>
          <a:ln w="15875">
            <a:solidFill>
              <a:schemeClr val="accent4"/>
            </a:solidFill>
            <a:prstDash val="solid"/>
          </a:ln>
        </p:spPr>
      </p:sp>
      <p:sp>
        <p:nvSpPr>
          <p:cNvPr id="21" name="pastille"/>
          <p:cNvSpPr/>
          <p:nvPr/>
        </p:nvSpPr>
        <p:spPr>
          <a:xfrm>
            <a:off x="3374136" y="2468880"/>
            <a:ext cx="457200" cy="457200"/>
          </a:xfrm>
          <a:prstGeom prst="ellipse">
            <a:avLst/>
          </a:prstGeom>
          <a:solidFill>
            <a:schemeClr val="accent4"/>
          </a:solidFill>
          <a:ln w="12700">
            <a:solidFill>
              <a:schemeClr val="accent4"/>
            </a:solidFill>
            <a:prstDash val="solid"/>
          </a:ln>
        </p:spPr>
      </p:sp>
      <p:sp>
        <p:nvSpPr>
          <p:cNvPr id="22" name="numéro"/>
          <p:cNvSpPr txBox="1"/>
          <p:nvPr/>
        </p:nvSpPr>
        <p:spPr>
          <a:xfrm>
            <a:off x="3374136" y="24688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3" name="Text 21"/>
          <p:cNvSpPr txBox="1"/>
          <p:nvPr/>
        </p:nvSpPr>
        <p:spPr>
          <a:xfrm>
            <a:off x="3950208" y="2240280"/>
            <a:ext cx="1828800" cy="914400"/>
          </a:xfrm>
          <a:prstGeom prst="rect">
            <a:avLst/>
          </a:prstGeom>
          <a:noFill/>
          <a:ln/>
        </p:spPr>
        <p:txBody>
          <a:bodyPr wrap="square" lIns="0" tIns="0" rIns="0" bIns="0" rtlCol="0" anchor="ctr"/>
          <a:lstStyle/>
          <a:p>
            <a:pPr indent="0" marL="0">
              <a:spcAft>
                <a:spcPts val="400"/>
              </a:spcAft>
              <a:buNone/>
            </a:pPr>
            <a:r>
              <a:rPr lang="en-US" sz="1500" dirty="0">
                <a:solidFill>
                  <a:schemeClr val="tx1"/>
                </a:solidFill>
              </a:rPr>
              <a:t>Méthodes et techniques du travail de recherche</a:t>
            </a:r>
            <a:endParaRPr lang="en-US" sz="1500" dirty="0"/>
          </a:p>
        </p:txBody>
      </p:sp>
      <p:sp>
        <p:nvSpPr>
          <p:cNvPr id="24" name="carte"/>
          <p:cNvSpPr/>
          <p:nvPr/>
        </p:nvSpPr>
        <p:spPr>
          <a:xfrm>
            <a:off x="6071616" y="2240280"/>
            <a:ext cx="2615184" cy="914400"/>
          </a:xfrm>
          <a:prstGeom prst="roundRect">
            <a:avLst>
              <a:gd name="adj" fmla="val 8000"/>
            </a:avLst>
          </a:prstGeom>
          <a:solidFill>
            <a:schemeClr val="accent1">
              <a:alpha val="10000"/>
            </a:schemeClr>
          </a:solidFill>
          <a:ln w="15875">
            <a:solidFill>
              <a:schemeClr val="accent1"/>
            </a:solidFill>
            <a:prstDash val="solid"/>
          </a:ln>
        </p:spPr>
      </p:sp>
      <p:sp>
        <p:nvSpPr>
          <p:cNvPr id="25" name="pastille"/>
          <p:cNvSpPr/>
          <p:nvPr/>
        </p:nvSpPr>
        <p:spPr>
          <a:xfrm>
            <a:off x="6181344" y="2468880"/>
            <a:ext cx="457200" cy="457200"/>
          </a:xfrm>
          <a:prstGeom prst="ellipse">
            <a:avLst/>
          </a:prstGeom>
          <a:solidFill>
            <a:schemeClr val="accent1"/>
          </a:solidFill>
          <a:ln w="12700">
            <a:solidFill>
              <a:schemeClr val="accent1"/>
            </a:solidFill>
            <a:prstDash val="solid"/>
          </a:ln>
        </p:spPr>
      </p:sp>
      <p:sp>
        <p:nvSpPr>
          <p:cNvPr id="26" name="numéro"/>
          <p:cNvSpPr txBox="1"/>
          <p:nvPr/>
        </p:nvSpPr>
        <p:spPr>
          <a:xfrm>
            <a:off x="6181344" y="246888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7" name="Text 25"/>
          <p:cNvSpPr txBox="1"/>
          <p:nvPr/>
        </p:nvSpPr>
        <p:spPr>
          <a:xfrm>
            <a:off x="6757416" y="2240280"/>
            <a:ext cx="1828800" cy="914400"/>
          </a:xfrm>
          <a:prstGeom prst="rect">
            <a:avLst/>
          </a:prstGeom>
          <a:noFill/>
          <a:ln/>
        </p:spPr>
        <p:txBody>
          <a:bodyPr wrap="square" lIns="0" tIns="0" rIns="0" bIns="0" rtlCol="0" anchor="ctr"/>
          <a:lstStyle/>
          <a:p>
            <a:pPr indent="0" marL="0">
              <a:spcAft>
                <a:spcPts val="400"/>
              </a:spcAft>
              <a:buNone/>
            </a:pPr>
            <a:r>
              <a:rPr lang="en-US" sz="1500" dirty="0">
                <a:solidFill>
                  <a:schemeClr val="tx1"/>
                </a:solidFill>
              </a:rPr>
              <a:t>Délimitation du sujet</a:t>
            </a:r>
            <a:endParaRPr lang="en-US" sz="1500" dirty="0"/>
          </a:p>
        </p:txBody>
      </p:sp>
      <p:sp>
        <p:nvSpPr>
          <p:cNvPr id="28" name="carte"/>
          <p:cNvSpPr/>
          <p:nvPr/>
        </p:nvSpPr>
        <p:spPr>
          <a:xfrm>
            <a:off x="457200" y="3291840"/>
            <a:ext cx="2615184" cy="914400"/>
          </a:xfrm>
          <a:prstGeom prst="roundRect">
            <a:avLst>
              <a:gd name="adj" fmla="val 8000"/>
            </a:avLst>
          </a:prstGeom>
          <a:solidFill>
            <a:schemeClr val="accent3">
              <a:alpha val="10000"/>
            </a:schemeClr>
          </a:solidFill>
          <a:ln w="15875">
            <a:solidFill>
              <a:schemeClr val="accent3"/>
            </a:solidFill>
            <a:prstDash val="solid"/>
          </a:ln>
        </p:spPr>
      </p:sp>
      <p:sp>
        <p:nvSpPr>
          <p:cNvPr id="29" name="pastille"/>
          <p:cNvSpPr/>
          <p:nvPr/>
        </p:nvSpPr>
        <p:spPr>
          <a:xfrm>
            <a:off x="566928" y="3520440"/>
            <a:ext cx="457200" cy="457200"/>
          </a:xfrm>
          <a:prstGeom prst="ellipse">
            <a:avLst/>
          </a:prstGeom>
          <a:solidFill>
            <a:schemeClr val="accent3"/>
          </a:solidFill>
          <a:ln w="12700">
            <a:solidFill>
              <a:schemeClr val="accent3"/>
            </a:solidFill>
            <a:prstDash val="solid"/>
          </a:ln>
        </p:spPr>
      </p:sp>
      <p:sp>
        <p:nvSpPr>
          <p:cNvPr id="30" name="numéro"/>
          <p:cNvSpPr txBox="1"/>
          <p:nvPr/>
        </p:nvSpPr>
        <p:spPr>
          <a:xfrm>
            <a:off x="566928" y="352044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7</a:t>
            </a:r>
            <a:endParaRPr lang="en-US" sz="1500" dirty="0"/>
          </a:p>
        </p:txBody>
      </p:sp>
      <p:sp>
        <p:nvSpPr>
          <p:cNvPr id="31" name="Text 29"/>
          <p:cNvSpPr txBox="1"/>
          <p:nvPr/>
        </p:nvSpPr>
        <p:spPr>
          <a:xfrm>
            <a:off x="1143000" y="3291840"/>
            <a:ext cx="1828800" cy="914400"/>
          </a:xfrm>
          <a:prstGeom prst="rect">
            <a:avLst/>
          </a:prstGeom>
          <a:noFill/>
          <a:ln/>
        </p:spPr>
        <p:txBody>
          <a:bodyPr wrap="square" lIns="0" tIns="0" rIns="0" bIns="0" rtlCol="0" anchor="ctr"/>
          <a:lstStyle/>
          <a:p>
            <a:pPr indent="0" marL="0">
              <a:spcAft>
                <a:spcPts val="400"/>
              </a:spcAft>
              <a:buNone/>
            </a:pPr>
            <a:r>
              <a:rPr lang="en-US" sz="1500" dirty="0">
                <a:solidFill>
                  <a:schemeClr val="tx1"/>
                </a:solidFill>
              </a:rPr>
              <a:t>Division du travail</a:t>
            </a:r>
            <a:endParaRPr lang="en-US" sz="1500" dirty="0"/>
          </a:p>
        </p:txBody>
      </p:sp>
      <p:sp>
        <p:nvSpPr>
          <p:cNvPr id="32" name="carte"/>
          <p:cNvSpPr/>
          <p:nvPr/>
        </p:nvSpPr>
        <p:spPr>
          <a:xfrm>
            <a:off x="3264408" y="3291840"/>
            <a:ext cx="2615184" cy="914400"/>
          </a:xfrm>
          <a:prstGeom prst="roundRect">
            <a:avLst>
              <a:gd name="adj" fmla="val 8000"/>
            </a:avLst>
          </a:prstGeom>
          <a:solidFill>
            <a:schemeClr val="accent5">
              <a:alpha val="10000"/>
            </a:schemeClr>
          </a:solidFill>
          <a:ln w="15875">
            <a:solidFill>
              <a:schemeClr val="accent5"/>
            </a:solidFill>
            <a:prstDash val="solid"/>
          </a:ln>
        </p:spPr>
      </p:sp>
      <p:sp>
        <p:nvSpPr>
          <p:cNvPr id="33" name="pastille"/>
          <p:cNvSpPr/>
          <p:nvPr/>
        </p:nvSpPr>
        <p:spPr>
          <a:xfrm>
            <a:off x="3374136" y="3520440"/>
            <a:ext cx="457200" cy="457200"/>
          </a:xfrm>
          <a:prstGeom prst="ellipse">
            <a:avLst/>
          </a:prstGeom>
          <a:solidFill>
            <a:schemeClr val="accent5"/>
          </a:solidFill>
          <a:ln w="12700">
            <a:solidFill>
              <a:schemeClr val="accent5"/>
            </a:solidFill>
            <a:prstDash val="solid"/>
          </a:ln>
        </p:spPr>
      </p:sp>
      <p:sp>
        <p:nvSpPr>
          <p:cNvPr id="34" name="numéro"/>
          <p:cNvSpPr txBox="1"/>
          <p:nvPr/>
        </p:nvSpPr>
        <p:spPr>
          <a:xfrm>
            <a:off x="3374136" y="352044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8</a:t>
            </a:r>
            <a:endParaRPr lang="en-US" sz="1500" dirty="0"/>
          </a:p>
        </p:txBody>
      </p:sp>
      <p:sp>
        <p:nvSpPr>
          <p:cNvPr id="35" name="Text 33"/>
          <p:cNvSpPr txBox="1"/>
          <p:nvPr/>
        </p:nvSpPr>
        <p:spPr>
          <a:xfrm>
            <a:off x="3950208" y="3291840"/>
            <a:ext cx="1828800" cy="914400"/>
          </a:xfrm>
          <a:prstGeom prst="rect">
            <a:avLst/>
          </a:prstGeom>
          <a:noFill/>
          <a:ln/>
        </p:spPr>
        <p:txBody>
          <a:bodyPr wrap="square" lIns="0" tIns="0" rIns="0" bIns="0" rtlCol="0" anchor="ctr"/>
          <a:lstStyle/>
          <a:p>
            <a:pPr indent="0" marL="0">
              <a:spcAft>
                <a:spcPts val="400"/>
              </a:spcAft>
              <a:buNone/>
            </a:pPr>
            <a:r>
              <a:rPr lang="en-US" sz="1500" dirty="0">
                <a:solidFill>
                  <a:schemeClr val="tx1"/>
                </a:solidFill>
              </a:rPr>
              <a:t>Difficultés rencontrées</a:t>
            </a:r>
            <a:endParaRPr lang="en-US" sz="1500" dirty="0"/>
          </a:p>
        </p:txBody>
      </p:sp>
      <p:sp>
        <p:nvSpPr>
          <p:cNvPr id="36" name="carte"/>
          <p:cNvSpPr/>
          <p:nvPr/>
        </p:nvSpPr>
        <p:spPr>
          <a:xfrm>
            <a:off x="6071616" y="3291840"/>
            <a:ext cx="2615184" cy="914400"/>
          </a:xfrm>
          <a:prstGeom prst="roundRect">
            <a:avLst>
              <a:gd name="adj" fmla="val 8000"/>
            </a:avLst>
          </a:prstGeom>
          <a:solidFill>
            <a:schemeClr val="accent6">
              <a:alpha val="10000"/>
            </a:schemeClr>
          </a:solidFill>
          <a:ln w="15875">
            <a:solidFill>
              <a:schemeClr val="accent6"/>
            </a:solidFill>
            <a:prstDash val="solid"/>
          </a:ln>
        </p:spPr>
      </p:sp>
      <p:sp>
        <p:nvSpPr>
          <p:cNvPr id="37" name="pastille"/>
          <p:cNvSpPr/>
          <p:nvPr/>
        </p:nvSpPr>
        <p:spPr>
          <a:xfrm>
            <a:off x="6181344" y="3520440"/>
            <a:ext cx="457200" cy="457200"/>
          </a:xfrm>
          <a:prstGeom prst="ellipse">
            <a:avLst/>
          </a:prstGeom>
          <a:solidFill>
            <a:schemeClr val="accent6"/>
          </a:solidFill>
          <a:ln w="12700">
            <a:solidFill>
              <a:schemeClr val="accent6"/>
            </a:solidFill>
            <a:prstDash val="solid"/>
          </a:ln>
        </p:spPr>
      </p:sp>
      <p:sp>
        <p:nvSpPr>
          <p:cNvPr id="38" name="numéro"/>
          <p:cNvSpPr txBox="1"/>
          <p:nvPr/>
        </p:nvSpPr>
        <p:spPr>
          <a:xfrm>
            <a:off x="6181344" y="3520440"/>
            <a:ext cx="457200" cy="457200"/>
          </a:xfrm>
          <a:prstGeom prst="rect">
            <a:avLst/>
          </a:prstGeom>
          <a:noFill/>
          <a:ln/>
        </p:spPr>
        <p:txBody>
          <a:bodyPr wrap="square" lIns="0" tIns="0" rIns="0" bIns="0" rtlCol="0" anchor="ctr"/>
          <a:lstStyle/>
          <a:p>
            <a:pPr algn="ctr" indent="0" marL="0">
              <a:buNone/>
            </a:pPr>
            <a:r>
              <a:rPr lang="en-US" sz="1500" b="1" dirty="0">
                <a:solidFill>
                  <a:schemeClr val="bg1"/>
                </a:solidFill>
              </a:rPr>
              <a:t>9</a:t>
            </a:r>
            <a:endParaRPr lang="en-US" sz="1500" dirty="0"/>
          </a:p>
        </p:txBody>
      </p:sp>
      <p:sp>
        <p:nvSpPr>
          <p:cNvPr id="39" name="Text 37"/>
          <p:cNvSpPr txBox="1"/>
          <p:nvPr/>
        </p:nvSpPr>
        <p:spPr>
          <a:xfrm>
            <a:off x="6757416" y="3291840"/>
            <a:ext cx="1828800" cy="914400"/>
          </a:xfrm>
          <a:prstGeom prst="rect">
            <a:avLst/>
          </a:prstGeom>
          <a:noFill/>
          <a:ln/>
        </p:spPr>
        <p:txBody>
          <a:bodyPr wrap="square" lIns="0" tIns="0" rIns="0" bIns="0" rtlCol="0" anchor="ctr"/>
          <a:lstStyle/>
          <a:p>
            <a:pPr indent="0" marL="0">
              <a:spcAft>
                <a:spcPts val="400"/>
              </a:spcAft>
              <a:buNone/>
            </a:pPr>
            <a:r>
              <a:rPr lang="en-US" sz="1500" dirty="0">
                <a:solidFill>
                  <a:schemeClr val="tx1"/>
                </a:solidFill>
              </a:rPr>
              <a:t>Notice biographique</a:t>
            </a:r>
            <a:endParaRPr lang="en-US" sz="1500" dirty="0"/>
          </a:p>
        </p:txBody>
      </p:sp>
      <p:sp>
        <p:nvSpPr>
          <p:cNvPr id="40" name="Text 38"/>
          <p:cNvSpPr txBox="1"/>
          <p:nvPr/>
        </p:nvSpPr>
        <p:spPr>
          <a:xfrm>
            <a:off x="457200" y="4389120"/>
            <a:ext cx="8229600" cy="274320"/>
          </a:xfrm>
          <a:prstGeom prst="rect">
            <a:avLst/>
          </a:prstGeom>
          <a:noFill/>
          <a:ln/>
        </p:spPr>
        <p:txBody>
          <a:bodyPr wrap="square" lIns="0" tIns="0" rIns="0" bIns="0" rtlCol="0" anchor="t"/>
          <a:lstStyle/>
          <a:p>
            <a:pPr indent="0" marL="0">
              <a:spcAft>
                <a:spcPts val="300"/>
              </a:spcAft>
              <a:buNone/>
            </a:pPr>
            <a:r>
              <a:rPr lang="en-US" sz="1400" i="1" dirty="0">
                <a:solidFill>
                  <a:schemeClr val="tx1"/>
                </a:solidFill>
              </a:rPr>
              <a:t>Écrite après l’avant-propos ; numérotée en chiffres arabes (1, 2, 3…)</a:t>
            </a:r>
            <a:endParaRPr lang="en-US" sz="14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14. Structure du travail</a:t>
            </a:r>
            <a:endParaRPr lang="en-US" sz="2800" dirty="0"/>
          </a:p>
        </p:txBody>
      </p:sp>
      <p:sp>
        <p:nvSpPr>
          <p:cNvPr id="4" name="carte"/>
          <p:cNvSpPr/>
          <p:nvPr/>
        </p:nvSpPr>
        <p:spPr>
          <a:xfrm>
            <a:off x="457200" y="1188720"/>
            <a:ext cx="3977640" cy="2743200"/>
          </a:xfrm>
          <a:prstGeom prst="roundRect">
            <a:avLst>
              <a:gd name="adj" fmla="val 2667"/>
            </a:avLst>
          </a:prstGeom>
          <a:solidFill>
            <a:schemeClr val="accent3">
              <a:alpha val="10000"/>
            </a:schemeClr>
          </a:solidFill>
          <a:ln w="15875">
            <a:solidFill>
              <a:schemeClr val="accent3"/>
            </a:solidFill>
            <a:prstDash val="solid"/>
          </a:ln>
        </p:spPr>
      </p:sp>
      <p:sp>
        <p:nvSpPr>
          <p:cNvPr id="5" name="Text 3"/>
          <p:cNvSpPr txBox="1"/>
          <p:nvPr/>
        </p:nvSpPr>
        <p:spPr>
          <a:xfrm>
            <a:off x="685800" y="1371600"/>
            <a:ext cx="3566160" cy="2468880"/>
          </a:xfrm>
          <a:prstGeom prst="rect">
            <a:avLst/>
          </a:prstGeom>
          <a:noFill/>
          <a:ln/>
        </p:spPr>
        <p:txBody>
          <a:bodyPr wrap="square" lIns="0" tIns="0" rIns="0" bIns="0" rtlCol="0" anchor="t"/>
          <a:lstStyle/>
          <a:p>
            <a:pPr indent="0" marL="0">
              <a:spcAft>
                <a:spcPts val="400"/>
              </a:spcAft>
              <a:buNone/>
            </a:pPr>
            <a:r>
              <a:rPr lang="en-US" sz="1800" b="1" dirty="0">
                <a:solidFill>
                  <a:schemeClr val="accent3"/>
                </a:solidFill>
              </a:rPr>
              <a:t>CHAPITRE PREMIER : ……</a:t>
            </a:r>
            <a:endParaRPr lang="en-US" sz="1800" dirty="0"/>
          </a:p>
          <a:p>
            <a:pPr indent="0" marL="0">
              <a:spcAft>
                <a:spcPts val="400"/>
              </a:spcAft>
              <a:buNone/>
            </a:pPr>
            <a:r>
              <a:rPr lang="en-US" sz="1700" dirty="0">
                <a:solidFill>
                  <a:schemeClr val="tx1"/>
                </a:solidFill>
              </a:rPr>
              <a:t>1.0. Introduction</a:t>
            </a:r>
            <a:endParaRPr lang="en-US" sz="1800" dirty="0"/>
          </a:p>
          <a:p>
            <a:pPr indent="0" marL="0">
              <a:spcAft>
                <a:spcPts val="400"/>
              </a:spcAft>
              <a:buNone/>
            </a:pPr>
            <a:r>
              <a:rPr lang="en-US" sz="1700" dirty="0">
                <a:solidFill>
                  <a:schemeClr val="tx1"/>
                </a:solidFill>
              </a:rPr>
              <a:t>1.1. …….</a:t>
            </a:r>
            <a:endParaRPr lang="en-US" sz="1800" dirty="0"/>
          </a:p>
          <a:p>
            <a:pPr indent="0" marL="0">
              <a:spcAft>
                <a:spcPts val="400"/>
              </a:spcAft>
              <a:buNone/>
            </a:pPr>
            <a:r>
              <a:rPr lang="en-US" sz="1700" dirty="0">
                <a:solidFill>
                  <a:schemeClr val="tx1"/>
                </a:solidFill>
              </a:rPr>
              <a:t>1.2. …….</a:t>
            </a:r>
            <a:endParaRPr lang="en-US" sz="1800" dirty="0"/>
          </a:p>
          <a:p>
            <a:pPr indent="0" marL="0">
              <a:spcAft>
                <a:spcPts val="400"/>
              </a:spcAft>
              <a:buNone/>
            </a:pPr>
            <a:r>
              <a:rPr lang="en-US" sz="1700" dirty="0">
                <a:solidFill>
                  <a:schemeClr val="tx1"/>
                </a:solidFill>
              </a:rPr>
              <a:t>1.3. ….</a:t>
            </a:r>
            <a:endParaRPr lang="en-US" sz="1800" dirty="0"/>
          </a:p>
          <a:p>
            <a:pPr indent="0" marL="0">
              <a:spcAft>
                <a:spcPts val="400"/>
              </a:spcAft>
              <a:buNone/>
            </a:pPr>
            <a:r>
              <a:rPr lang="en-US" sz="1700" dirty="0">
                <a:solidFill>
                  <a:schemeClr val="tx1"/>
                </a:solidFill>
              </a:rPr>
              <a:t>1.4. Conclusion</a:t>
            </a:r>
            <a:endParaRPr lang="en-US" sz="1800" dirty="0"/>
          </a:p>
        </p:txBody>
      </p:sp>
      <p:sp>
        <p:nvSpPr>
          <p:cNvPr id="6" name="carte"/>
          <p:cNvSpPr/>
          <p:nvPr/>
        </p:nvSpPr>
        <p:spPr>
          <a:xfrm>
            <a:off x="4709160" y="1188720"/>
            <a:ext cx="3977640" cy="2743200"/>
          </a:xfrm>
          <a:prstGeom prst="roundRect">
            <a:avLst>
              <a:gd name="adj" fmla="val 2667"/>
            </a:avLst>
          </a:prstGeom>
          <a:solidFill>
            <a:schemeClr val="accent6">
              <a:alpha val="10000"/>
            </a:schemeClr>
          </a:solidFill>
          <a:ln w="15875">
            <a:solidFill>
              <a:schemeClr val="accent6"/>
            </a:solidFill>
            <a:prstDash val="solid"/>
          </a:ln>
        </p:spPr>
      </p:sp>
      <p:sp>
        <p:nvSpPr>
          <p:cNvPr id="7" name="Text 5"/>
          <p:cNvSpPr txBox="1"/>
          <p:nvPr/>
        </p:nvSpPr>
        <p:spPr>
          <a:xfrm>
            <a:off x="4937760" y="1371600"/>
            <a:ext cx="3566160" cy="2468880"/>
          </a:xfrm>
          <a:prstGeom prst="rect">
            <a:avLst/>
          </a:prstGeom>
          <a:noFill/>
          <a:ln/>
        </p:spPr>
        <p:txBody>
          <a:bodyPr wrap="square" lIns="0" tIns="0" rIns="0" bIns="0" rtlCol="0" anchor="t"/>
          <a:lstStyle/>
          <a:p>
            <a:pPr indent="0" marL="0">
              <a:spcAft>
                <a:spcPts val="400"/>
              </a:spcAft>
              <a:buNone/>
            </a:pPr>
            <a:r>
              <a:rPr lang="en-US" sz="1800" b="1" dirty="0">
                <a:solidFill>
                  <a:schemeClr val="accent6"/>
                </a:solidFill>
              </a:rPr>
              <a:t>CHAPITRE DEUXIÈME : ……</a:t>
            </a:r>
            <a:endParaRPr lang="en-US" sz="1800" dirty="0"/>
          </a:p>
          <a:p>
            <a:pPr indent="0" marL="0">
              <a:spcAft>
                <a:spcPts val="400"/>
              </a:spcAft>
              <a:buNone/>
            </a:pPr>
            <a:r>
              <a:rPr lang="en-US" sz="1700" dirty="0">
                <a:solidFill>
                  <a:schemeClr val="tx1"/>
                </a:solidFill>
              </a:rPr>
              <a:t>2.0. Introduction</a:t>
            </a:r>
            <a:endParaRPr lang="en-US" sz="1800" dirty="0"/>
          </a:p>
          <a:p>
            <a:pPr indent="0" marL="0">
              <a:spcAft>
                <a:spcPts val="400"/>
              </a:spcAft>
              <a:buNone/>
            </a:pPr>
            <a:r>
              <a:rPr lang="en-US" sz="1700" dirty="0">
                <a:solidFill>
                  <a:schemeClr val="tx1"/>
                </a:solidFill>
              </a:rPr>
              <a:t>2.1. …………….</a:t>
            </a:r>
            <a:endParaRPr lang="en-US" sz="1800" dirty="0"/>
          </a:p>
          <a:p>
            <a:pPr indent="0" marL="0">
              <a:spcAft>
                <a:spcPts val="400"/>
              </a:spcAft>
              <a:buNone/>
            </a:pPr>
            <a:r>
              <a:rPr lang="en-US" sz="1700" dirty="0">
                <a:solidFill>
                  <a:schemeClr val="tx1"/>
                </a:solidFill>
              </a:rPr>
              <a:t>2.2. …………….</a:t>
            </a:r>
            <a:endParaRPr lang="en-US" sz="1800" dirty="0"/>
          </a:p>
          <a:p>
            <a:pPr indent="0" marL="0">
              <a:spcAft>
                <a:spcPts val="400"/>
              </a:spcAft>
              <a:buNone/>
            </a:pPr>
            <a:r>
              <a:rPr lang="en-US" sz="1700" dirty="0">
                <a:solidFill>
                  <a:schemeClr val="tx1"/>
                </a:solidFill>
              </a:rPr>
              <a:t>2.3. …………….</a:t>
            </a:r>
            <a:endParaRPr lang="en-US" sz="1800" dirty="0"/>
          </a:p>
          <a:p>
            <a:pPr indent="0" marL="0">
              <a:spcAft>
                <a:spcPts val="400"/>
              </a:spcAft>
              <a:buNone/>
            </a:pPr>
            <a:r>
              <a:rPr lang="en-US" sz="1700" dirty="0">
                <a:solidFill>
                  <a:schemeClr val="tx1"/>
                </a:solidFill>
              </a:rPr>
              <a:t>2.4. Conclusion</a:t>
            </a:r>
            <a:endParaRPr lang="en-US" sz="1800" dirty="0"/>
          </a:p>
        </p:txBody>
      </p:sp>
      <p:sp>
        <p:nvSpPr>
          <p:cNvPr id="8" name="Text 6"/>
          <p:cNvSpPr txBox="1"/>
          <p:nvPr/>
        </p:nvSpPr>
        <p:spPr>
          <a:xfrm>
            <a:off x="457200" y="4114800"/>
            <a:ext cx="8229600" cy="457200"/>
          </a:xfrm>
          <a:prstGeom prst="rect">
            <a:avLst/>
          </a:prstGeom>
          <a:noFill/>
          <a:ln/>
        </p:spPr>
        <p:txBody>
          <a:bodyPr wrap="square" lIns="0" tIns="0" rIns="0" bIns="0" rtlCol="0" anchor="t"/>
          <a:lstStyle/>
          <a:p>
            <a:pPr indent="0" marL="0">
              <a:spcAft>
                <a:spcPts val="400"/>
              </a:spcAft>
              <a:buNone/>
            </a:pPr>
            <a:r>
              <a:rPr lang="en-US" sz="1600" dirty="0">
                <a:solidFill>
                  <a:schemeClr val="tx1"/>
                </a:solidFill>
              </a:rPr>
              <a:t>Chaque chapitre s’ouvre par une introduction et se ferme par une conclusion.</a:t>
            </a:r>
            <a:endParaRPr lang="en-US" sz="16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14. Conclusion générale et annexe</a:t>
            </a:r>
            <a:endParaRPr lang="en-US" sz="2800" dirty="0"/>
          </a:p>
        </p:txBody>
      </p:sp>
      <p:sp>
        <p:nvSpPr>
          <p:cNvPr id="4" name="carte"/>
          <p:cNvSpPr/>
          <p:nvPr/>
        </p:nvSpPr>
        <p:spPr>
          <a:xfrm>
            <a:off x="457200" y="1188720"/>
            <a:ext cx="4937760" cy="3383280"/>
          </a:xfrm>
          <a:prstGeom prst="roundRect">
            <a:avLst>
              <a:gd name="adj" fmla="val 2162"/>
            </a:avLst>
          </a:prstGeom>
          <a:solidFill>
            <a:schemeClr val="accent4">
              <a:alpha val="10000"/>
            </a:schemeClr>
          </a:solidFill>
          <a:ln w="15875">
            <a:solidFill>
              <a:schemeClr val="accent4"/>
            </a:solidFill>
            <a:prstDash val="solid"/>
          </a:ln>
        </p:spPr>
      </p:sp>
      <p:sp>
        <p:nvSpPr>
          <p:cNvPr id="5" name="Text 3"/>
          <p:cNvSpPr txBox="1"/>
          <p:nvPr/>
        </p:nvSpPr>
        <p:spPr>
          <a:xfrm>
            <a:off x="640080" y="1371600"/>
            <a:ext cx="4572000" cy="3108960"/>
          </a:xfrm>
          <a:prstGeom prst="rect">
            <a:avLst/>
          </a:prstGeom>
          <a:noFill/>
          <a:ln/>
        </p:spPr>
        <p:txBody>
          <a:bodyPr wrap="square" lIns="0" tIns="0" rIns="0" bIns="0" rtlCol="0" anchor="t"/>
          <a:lstStyle/>
          <a:p>
            <a:pPr indent="0" marL="0">
              <a:spcAft>
                <a:spcPts val="400"/>
              </a:spcAft>
              <a:buNone/>
            </a:pPr>
            <a:r>
              <a:rPr lang="en-US" sz="1900" b="1" dirty="0">
                <a:solidFill>
                  <a:schemeClr val="accent4"/>
                </a:solidFill>
              </a:rPr>
              <a:t>Conclusion générale</a:t>
            </a:r>
            <a:endParaRPr lang="en-US" sz="1900" dirty="0"/>
          </a:p>
          <a:p>
            <a:pPr marL="342900" indent="-342900">
              <a:spcAft>
                <a:spcPts val="600"/>
              </a:spcAft>
              <a:buSzPct val="100000"/>
              <a:buChar char="•"/>
            </a:pPr>
            <a:r>
              <a:rPr lang="en-US" sz="1600" dirty="0">
                <a:solidFill>
                  <a:schemeClr val="tx1"/>
                </a:solidFill>
              </a:rPr>
              <a:t>Dresse un bilan du contenu et met en évidence l’originalité de l’apport.</a:t>
            </a:r>
            <a:endParaRPr lang="en-US" sz="1900" dirty="0"/>
          </a:p>
          <a:p>
            <a:pPr marL="342900" indent="-342900">
              <a:spcAft>
                <a:spcPts val="600"/>
              </a:spcAft>
              <a:buSzPct val="100000"/>
              <a:buChar char="•"/>
            </a:pPr>
            <a:r>
              <a:rPr lang="en-US" sz="1600" dirty="0">
                <a:solidFill>
                  <a:schemeClr val="tx1"/>
                </a:solidFill>
              </a:rPr>
              <a:t>Synthèse des résultats ; retour sur l’hypothèse de départ ; récapitulatif des étapes ; rappel des difficultés rencontrées.</a:t>
            </a:r>
            <a:endParaRPr lang="en-US" sz="1900" dirty="0"/>
          </a:p>
          <a:p>
            <a:pPr marL="342900" indent="-342900">
              <a:spcAft>
                <a:spcPts val="600"/>
              </a:spcAft>
              <a:buSzPct val="100000"/>
              <a:buChar char="•"/>
            </a:pPr>
            <a:r>
              <a:rPr lang="en-US" sz="1600" dirty="0">
                <a:solidFill>
                  <a:schemeClr val="tx1"/>
                </a:solidFill>
              </a:rPr>
              <a:t>Elle peut inspirer le résumé lu à la défense.</a:t>
            </a:r>
            <a:endParaRPr lang="en-US" sz="1900" dirty="0"/>
          </a:p>
          <a:p>
            <a:pPr marL="342900" indent="-342900">
              <a:spcAft>
                <a:spcPts val="600"/>
              </a:spcAft>
              <a:buSzPct val="100000"/>
              <a:buChar char="•"/>
            </a:pPr>
            <a:r>
              <a:rPr lang="en-US" sz="1600" dirty="0">
                <a:solidFill>
                  <a:schemeClr val="tx1"/>
                </a:solidFill>
              </a:rPr>
              <a:t>Introduction + conclusion : on se fait une idée de la qualité du travail.</a:t>
            </a:r>
            <a:endParaRPr lang="en-US" sz="1900" dirty="0"/>
          </a:p>
        </p:txBody>
      </p:sp>
      <p:sp>
        <p:nvSpPr>
          <p:cNvPr id="6" name="carte"/>
          <p:cNvSpPr/>
          <p:nvPr/>
        </p:nvSpPr>
        <p:spPr>
          <a:xfrm>
            <a:off x="5577840" y="1188720"/>
            <a:ext cx="3108960" cy="3383280"/>
          </a:xfrm>
          <a:prstGeom prst="roundRect">
            <a:avLst>
              <a:gd name="adj" fmla="val 2353"/>
            </a:avLst>
          </a:prstGeom>
          <a:solidFill>
            <a:schemeClr val="accent5">
              <a:alpha val="10000"/>
            </a:schemeClr>
          </a:solidFill>
          <a:ln w="15875">
            <a:solidFill>
              <a:schemeClr val="accent5"/>
            </a:solidFill>
            <a:prstDash val="solid"/>
          </a:ln>
        </p:spPr>
      </p:sp>
      <p:sp>
        <p:nvSpPr>
          <p:cNvPr id="7" name="Text 5"/>
          <p:cNvSpPr txBox="1"/>
          <p:nvPr/>
        </p:nvSpPr>
        <p:spPr>
          <a:xfrm>
            <a:off x="5760720" y="1371600"/>
            <a:ext cx="2743200" cy="3108960"/>
          </a:xfrm>
          <a:prstGeom prst="rect">
            <a:avLst/>
          </a:prstGeom>
          <a:noFill/>
          <a:ln/>
        </p:spPr>
        <p:txBody>
          <a:bodyPr wrap="square" lIns="0" tIns="0" rIns="0" bIns="0" rtlCol="0" anchor="t"/>
          <a:lstStyle/>
          <a:p>
            <a:pPr indent="0" marL="0">
              <a:spcAft>
                <a:spcPts val="400"/>
              </a:spcAft>
              <a:buNone/>
            </a:pPr>
            <a:r>
              <a:rPr lang="en-US" sz="1900" b="1" dirty="0">
                <a:solidFill>
                  <a:schemeClr val="accent5"/>
                </a:solidFill>
              </a:rPr>
              <a:t>Annexe</a:t>
            </a:r>
            <a:endParaRPr lang="en-US" sz="1900" dirty="0"/>
          </a:p>
          <a:p>
            <a:pPr indent="0" marL="0">
              <a:spcAft>
                <a:spcPts val="400"/>
              </a:spcAft>
              <a:buNone/>
            </a:pPr>
            <a:r>
              <a:rPr lang="en-US" sz="1600" dirty="0">
                <a:solidFill>
                  <a:schemeClr val="tx1"/>
                </a:solidFill>
              </a:rPr>
              <a:t>Placée après la conclusion : elle peut venir d’une source à indiquer en note ou entre parenthèses, et à faire figurer dans la bibliographie.</a:t>
            </a:r>
            <a:endParaRPr lang="en-US" sz="19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14. Bibliographie, table, errata</a:t>
            </a:r>
            <a:endParaRPr lang="en-US" sz="2800" dirty="0"/>
          </a:p>
        </p:txBody>
      </p:sp>
      <p:sp>
        <p:nvSpPr>
          <p:cNvPr id="4" name="carte"/>
          <p:cNvSpPr/>
          <p:nvPr/>
        </p:nvSpPr>
        <p:spPr>
          <a:xfrm>
            <a:off x="457200" y="1188720"/>
            <a:ext cx="2615184" cy="3383280"/>
          </a:xfrm>
          <a:prstGeom prst="roundRect">
            <a:avLst>
              <a:gd name="adj" fmla="val 2797"/>
            </a:avLst>
          </a:prstGeom>
          <a:solidFill>
            <a:schemeClr val="accent1">
              <a:alpha val="10000"/>
            </a:schemeClr>
          </a:solidFill>
          <a:ln w="15875">
            <a:solidFill>
              <a:schemeClr val="accent1"/>
            </a:solidFill>
            <a:prstDash val="solid"/>
          </a:ln>
        </p:spPr>
      </p:sp>
      <p:sp>
        <p:nvSpPr>
          <p:cNvPr id="5" name="Text 3"/>
          <p:cNvSpPr txBox="1"/>
          <p:nvPr/>
        </p:nvSpPr>
        <p:spPr>
          <a:xfrm>
            <a:off x="640080" y="1371600"/>
            <a:ext cx="2249424" cy="3108960"/>
          </a:xfrm>
          <a:prstGeom prst="rect">
            <a:avLst/>
          </a:prstGeom>
          <a:noFill/>
          <a:ln/>
        </p:spPr>
        <p:txBody>
          <a:bodyPr wrap="square" lIns="0" tIns="0" rIns="0" bIns="0" rtlCol="0" anchor="t"/>
          <a:lstStyle/>
          <a:p>
            <a:pPr indent="0" marL="0">
              <a:spcAft>
                <a:spcPts val="400"/>
              </a:spcAft>
              <a:buNone/>
            </a:pPr>
            <a:r>
              <a:rPr lang="en-US" sz="1800" b="1" dirty="0">
                <a:solidFill>
                  <a:schemeClr val="accent1"/>
                </a:solidFill>
              </a:rPr>
              <a:t>Bibliographie</a:t>
            </a:r>
            <a:endParaRPr lang="en-US" sz="1800" dirty="0"/>
          </a:p>
          <a:p>
            <a:pPr indent="0" marL="0">
              <a:spcAft>
                <a:spcPts val="400"/>
              </a:spcAft>
              <a:buNone/>
            </a:pPr>
            <a:r>
              <a:rPr lang="en-US" sz="1600" dirty="0">
                <a:solidFill>
                  <a:schemeClr val="tx1"/>
                </a:solidFill>
              </a:rPr>
              <a:t>Elle reprend les documents cités, avec toutes les indications possibles. Ne pas la confondre avec la rubrique « Références bibliographiques ».</a:t>
            </a:r>
            <a:endParaRPr lang="en-US" sz="1800" dirty="0"/>
          </a:p>
        </p:txBody>
      </p:sp>
      <p:sp>
        <p:nvSpPr>
          <p:cNvPr id="6" name="carte"/>
          <p:cNvSpPr/>
          <p:nvPr/>
        </p:nvSpPr>
        <p:spPr>
          <a:xfrm>
            <a:off x="3264408" y="1188720"/>
            <a:ext cx="2615184" cy="3383280"/>
          </a:xfrm>
          <a:prstGeom prst="roundRect">
            <a:avLst>
              <a:gd name="adj" fmla="val 2797"/>
            </a:avLst>
          </a:prstGeom>
          <a:solidFill>
            <a:schemeClr val="accent3">
              <a:alpha val="10000"/>
            </a:schemeClr>
          </a:solidFill>
          <a:ln w="15875">
            <a:solidFill>
              <a:schemeClr val="accent3"/>
            </a:solidFill>
            <a:prstDash val="solid"/>
          </a:ln>
        </p:spPr>
      </p:sp>
      <p:sp>
        <p:nvSpPr>
          <p:cNvPr id="7" name="Text 5"/>
          <p:cNvSpPr txBox="1"/>
          <p:nvPr/>
        </p:nvSpPr>
        <p:spPr>
          <a:xfrm>
            <a:off x="3447288" y="1371600"/>
            <a:ext cx="2249424" cy="3108960"/>
          </a:xfrm>
          <a:prstGeom prst="rect">
            <a:avLst/>
          </a:prstGeom>
          <a:noFill/>
          <a:ln/>
        </p:spPr>
        <p:txBody>
          <a:bodyPr wrap="square" lIns="0" tIns="0" rIns="0" bIns="0" rtlCol="0" anchor="t"/>
          <a:lstStyle/>
          <a:p>
            <a:pPr indent="0" marL="0">
              <a:spcAft>
                <a:spcPts val="400"/>
              </a:spcAft>
              <a:buNone/>
            </a:pPr>
            <a:r>
              <a:rPr lang="en-US" sz="1800" b="1" dirty="0">
                <a:solidFill>
                  <a:schemeClr val="accent3"/>
                </a:solidFill>
              </a:rPr>
              <a:t>Table des matières</a:t>
            </a:r>
            <a:endParaRPr lang="en-US" sz="1800" dirty="0"/>
          </a:p>
          <a:p>
            <a:pPr indent="0" marL="0">
              <a:spcAft>
                <a:spcPts val="400"/>
              </a:spcAft>
              <a:buNone/>
            </a:pPr>
            <a:r>
              <a:rPr lang="en-US" sz="1600" dirty="0">
                <a:solidFill>
                  <a:schemeClr val="tx1"/>
                </a:solidFill>
              </a:rPr>
              <a:t>Elle reprend tous les titres du travail, en commençant par l’épigraphe. Placée au début, elle se nomme « Le sommaire » ; on peut avoir les deux.</a:t>
            </a:r>
            <a:endParaRPr lang="en-US" sz="1800" dirty="0"/>
          </a:p>
        </p:txBody>
      </p:sp>
      <p:sp>
        <p:nvSpPr>
          <p:cNvPr id="8" name="carte"/>
          <p:cNvSpPr/>
          <p:nvPr/>
        </p:nvSpPr>
        <p:spPr>
          <a:xfrm>
            <a:off x="6071616" y="1188720"/>
            <a:ext cx="2615184" cy="3383280"/>
          </a:xfrm>
          <a:prstGeom prst="roundRect">
            <a:avLst>
              <a:gd name="adj" fmla="val 2797"/>
            </a:avLst>
          </a:prstGeom>
          <a:solidFill>
            <a:schemeClr val="accent6">
              <a:alpha val="10000"/>
            </a:schemeClr>
          </a:solidFill>
          <a:ln w="15875">
            <a:solidFill>
              <a:schemeClr val="accent6"/>
            </a:solidFill>
            <a:prstDash val="solid"/>
          </a:ln>
        </p:spPr>
      </p:sp>
      <p:sp>
        <p:nvSpPr>
          <p:cNvPr id="9" name="Text 7"/>
          <p:cNvSpPr txBox="1"/>
          <p:nvPr/>
        </p:nvSpPr>
        <p:spPr>
          <a:xfrm>
            <a:off x="6254496" y="1371600"/>
            <a:ext cx="2249424" cy="3108960"/>
          </a:xfrm>
          <a:prstGeom prst="rect">
            <a:avLst/>
          </a:prstGeom>
          <a:noFill/>
          <a:ln/>
        </p:spPr>
        <p:txBody>
          <a:bodyPr wrap="square" lIns="0" tIns="0" rIns="0" bIns="0" rtlCol="0" anchor="t"/>
          <a:lstStyle/>
          <a:p>
            <a:pPr indent="0" marL="0">
              <a:spcAft>
                <a:spcPts val="400"/>
              </a:spcAft>
              <a:buNone/>
            </a:pPr>
            <a:r>
              <a:rPr lang="en-US" sz="1800" b="1" dirty="0">
                <a:solidFill>
                  <a:schemeClr val="accent6"/>
                </a:solidFill>
              </a:rPr>
              <a:t>Errata</a:t>
            </a:r>
            <a:endParaRPr lang="en-US" sz="1800" dirty="0"/>
          </a:p>
          <a:p>
            <a:pPr indent="0" marL="0">
              <a:spcAft>
                <a:spcPts val="400"/>
              </a:spcAft>
              <a:buNone/>
            </a:pPr>
            <a:r>
              <a:rPr lang="en-US" sz="1600" dirty="0">
                <a:solidFill>
                  <a:schemeClr val="tx1"/>
                </a:solidFill>
              </a:rPr>
              <a:t>Après le feu vert de la saisie donné par le directeur, les fautes engagent l’étudiant, non son dactylographe. Ne pas corriger dans le texte : dresser une liste d’ERRATA.</a:t>
            </a:r>
            <a:endParaRPr lang="en-US" sz="18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1"/>
                </a:solidFill>
              </a:rPr>
              <a:t>I. REMARQUES IMPORTANTES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tx2"/>
                </a:solidFill>
              </a:rPr>
              <a:t>15. Forme du travail</a:t>
            </a:r>
            <a:endParaRPr lang="en-US" sz="2800" dirty="0"/>
          </a:p>
        </p:txBody>
      </p:sp>
      <p:sp>
        <p:nvSpPr>
          <p:cNvPr id="4" name="carte"/>
          <p:cNvSpPr/>
          <p:nvPr/>
        </p:nvSpPr>
        <p:spPr>
          <a:xfrm>
            <a:off x="457200" y="1188720"/>
            <a:ext cx="1920240" cy="1188720"/>
          </a:xfrm>
          <a:prstGeom prst="roundRect">
            <a:avLst>
              <a:gd name="adj" fmla="val 6154"/>
            </a:avLst>
          </a:prstGeom>
          <a:solidFill>
            <a:schemeClr val="accent1">
              <a:alpha val="10000"/>
            </a:schemeClr>
          </a:solidFill>
          <a:ln w="15875">
            <a:solidFill>
              <a:schemeClr val="accent1"/>
            </a:solidFill>
            <a:prstDash val="solid"/>
          </a:ln>
        </p:spPr>
      </p:sp>
      <p:sp>
        <p:nvSpPr>
          <p:cNvPr id="5" name="Text 3"/>
          <p:cNvSpPr txBox="1"/>
          <p:nvPr/>
        </p:nvSpPr>
        <p:spPr>
          <a:xfrm>
            <a:off x="548640" y="1280160"/>
            <a:ext cx="1737360" cy="1005840"/>
          </a:xfrm>
          <a:prstGeom prst="rect">
            <a:avLst/>
          </a:prstGeom>
          <a:noFill/>
          <a:ln/>
        </p:spPr>
        <p:txBody>
          <a:bodyPr wrap="square" lIns="0" tIns="0" rIns="0" bIns="0" rtlCol="0" anchor="ctr"/>
          <a:lstStyle/>
          <a:p>
            <a:pPr algn="ctr" indent="0" marL="0">
              <a:buNone/>
            </a:pPr>
            <a:r>
              <a:rPr lang="en-US" sz="3600" b="1" dirty="0">
                <a:solidFill>
                  <a:schemeClr val="accent1"/>
                </a:solidFill>
                <a:latin typeface="Cambria" pitchFamily="34" charset="0"/>
                <a:ea typeface="Cambria" pitchFamily="34" charset="-122"/>
                <a:cs typeface="Cambria" pitchFamily="34" charset="-120"/>
              </a:rPr>
              <a:t>3 cm</a:t>
            </a:r>
            <a:endParaRPr lang="en-US" sz="3600" dirty="0"/>
          </a:p>
          <a:p>
            <a:pPr algn="ctr" indent="0" marL="0">
              <a:buNone/>
            </a:pPr>
            <a:r>
              <a:rPr lang="en-US" sz="1400" dirty="0">
                <a:solidFill>
                  <a:schemeClr val="tx1"/>
                </a:solidFill>
              </a:rPr>
              <a:t>Marge gauche (reliure)</a:t>
            </a:r>
            <a:endParaRPr lang="en-US" sz="3600" dirty="0"/>
          </a:p>
        </p:txBody>
      </p:sp>
      <p:sp>
        <p:nvSpPr>
          <p:cNvPr id="6" name="carte"/>
          <p:cNvSpPr/>
          <p:nvPr/>
        </p:nvSpPr>
        <p:spPr>
          <a:xfrm>
            <a:off x="2560320" y="1188720"/>
            <a:ext cx="1920240" cy="1188720"/>
          </a:xfrm>
          <a:prstGeom prst="roundRect">
            <a:avLst>
              <a:gd name="adj" fmla="val 6154"/>
            </a:avLst>
          </a:prstGeom>
          <a:solidFill>
            <a:schemeClr val="accent3">
              <a:alpha val="10000"/>
            </a:schemeClr>
          </a:solidFill>
          <a:ln w="15875">
            <a:solidFill>
              <a:schemeClr val="accent3"/>
            </a:solidFill>
            <a:prstDash val="solid"/>
          </a:ln>
        </p:spPr>
      </p:sp>
      <p:sp>
        <p:nvSpPr>
          <p:cNvPr id="7" name="Text 5"/>
          <p:cNvSpPr txBox="1"/>
          <p:nvPr/>
        </p:nvSpPr>
        <p:spPr>
          <a:xfrm>
            <a:off x="2651760" y="1280160"/>
            <a:ext cx="1737360" cy="1005840"/>
          </a:xfrm>
          <a:prstGeom prst="rect">
            <a:avLst/>
          </a:prstGeom>
          <a:noFill/>
          <a:ln/>
        </p:spPr>
        <p:txBody>
          <a:bodyPr wrap="square" lIns="0" tIns="0" rIns="0" bIns="0" rtlCol="0" anchor="ctr"/>
          <a:lstStyle/>
          <a:p>
            <a:pPr algn="ctr" indent="0" marL="0">
              <a:buNone/>
            </a:pPr>
            <a:r>
              <a:rPr lang="en-US" sz="3600" b="1" dirty="0">
                <a:solidFill>
                  <a:schemeClr val="accent3"/>
                </a:solidFill>
                <a:latin typeface="Cambria" pitchFamily="34" charset="0"/>
                <a:ea typeface="Cambria" pitchFamily="34" charset="-122"/>
                <a:cs typeface="Cambria" pitchFamily="34" charset="-120"/>
              </a:rPr>
              <a:t>2,5 cm</a:t>
            </a:r>
            <a:endParaRPr lang="en-US" sz="3600" dirty="0"/>
          </a:p>
          <a:p>
            <a:pPr algn="ctr" indent="0" marL="0">
              <a:buNone/>
            </a:pPr>
            <a:r>
              <a:rPr lang="en-US" sz="1400" dirty="0">
                <a:solidFill>
                  <a:schemeClr val="tx1"/>
                </a:solidFill>
              </a:rPr>
              <a:t>Marge en haut</a:t>
            </a:r>
            <a:endParaRPr lang="en-US" sz="3600" dirty="0"/>
          </a:p>
        </p:txBody>
      </p:sp>
      <p:sp>
        <p:nvSpPr>
          <p:cNvPr id="8" name="carte"/>
          <p:cNvSpPr/>
          <p:nvPr/>
        </p:nvSpPr>
        <p:spPr>
          <a:xfrm>
            <a:off x="4663440" y="1188720"/>
            <a:ext cx="1920240" cy="1188720"/>
          </a:xfrm>
          <a:prstGeom prst="roundRect">
            <a:avLst>
              <a:gd name="adj" fmla="val 6154"/>
            </a:avLst>
          </a:prstGeom>
          <a:solidFill>
            <a:schemeClr val="accent5">
              <a:alpha val="10000"/>
            </a:schemeClr>
          </a:solidFill>
          <a:ln w="15875">
            <a:solidFill>
              <a:schemeClr val="accent5"/>
            </a:solidFill>
            <a:prstDash val="solid"/>
          </a:ln>
        </p:spPr>
      </p:sp>
      <p:sp>
        <p:nvSpPr>
          <p:cNvPr id="9" name="Text 7"/>
          <p:cNvSpPr txBox="1"/>
          <p:nvPr/>
        </p:nvSpPr>
        <p:spPr>
          <a:xfrm>
            <a:off x="4754880" y="1280160"/>
            <a:ext cx="1737360" cy="1005840"/>
          </a:xfrm>
          <a:prstGeom prst="rect">
            <a:avLst/>
          </a:prstGeom>
          <a:noFill/>
          <a:ln/>
        </p:spPr>
        <p:txBody>
          <a:bodyPr wrap="square" lIns="0" tIns="0" rIns="0" bIns="0" rtlCol="0" anchor="ctr"/>
          <a:lstStyle/>
          <a:p>
            <a:pPr algn="ctr" indent="0" marL="0">
              <a:buNone/>
            </a:pPr>
            <a:r>
              <a:rPr lang="en-US" sz="3600" b="1" dirty="0">
                <a:solidFill>
                  <a:schemeClr val="accent5"/>
                </a:solidFill>
                <a:latin typeface="Cambria" pitchFamily="34" charset="0"/>
                <a:ea typeface="Cambria" pitchFamily="34" charset="-122"/>
                <a:cs typeface="Cambria" pitchFamily="34" charset="-120"/>
              </a:rPr>
              <a:t>2,5 cm</a:t>
            </a:r>
            <a:endParaRPr lang="en-US" sz="3600" dirty="0"/>
          </a:p>
          <a:p>
            <a:pPr algn="ctr" indent="0" marL="0">
              <a:buNone/>
            </a:pPr>
            <a:r>
              <a:rPr lang="en-US" sz="1400" dirty="0">
                <a:solidFill>
                  <a:schemeClr val="tx1"/>
                </a:solidFill>
              </a:rPr>
              <a:t>Marge en bas</a:t>
            </a:r>
            <a:endParaRPr lang="en-US" sz="3600" dirty="0"/>
          </a:p>
        </p:txBody>
      </p:sp>
      <p:sp>
        <p:nvSpPr>
          <p:cNvPr id="10" name="carte"/>
          <p:cNvSpPr/>
          <p:nvPr/>
        </p:nvSpPr>
        <p:spPr>
          <a:xfrm>
            <a:off x="6766560" y="1188720"/>
            <a:ext cx="1920240" cy="1188720"/>
          </a:xfrm>
          <a:prstGeom prst="roundRect">
            <a:avLst>
              <a:gd name="adj" fmla="val 6154"/>
            </a:avLst>
          </a:prstGeom>
          <a:solidFill>
            <a:schemeClr val="accent6">
              <a:alpha val="10000"/>
            </a:schemeClr>
          </a:solidFill>
          <a:ln w="15875">
            <a:solidFill>
              <a:schemeClr val="accent6"/>
            </a:solidFill>
            <a:prstDash val="solid"/>
          </a:ln>
        </p:spPr>
      </p:sp>
      <p:sp>
        <p:nvSpPr>
          <p:cNvPr id="11" name="Text 9"/>
          <p:cNvSpPr txBox="1"/>
          <p:nvPr/>
        </p:nvSpPr>
        <p:spPr>
          <a:xfrm>
            <a:off x="6858000" y="1280160"/>
            <a:ext cx="1737360" cy="1005840"/>
          </a:xfrm>
          <a:prstGeom prst="rect">
            <a:avLst/>
          </a:prstGeom>
          <a:noFill/>
          <a:ln/>
        </p:spPr>
        <p:txBody>
          <a:bodyPr wrap="square" lIns="0" tIns="0" rIns="0" bIns="0" rtlCol="0" anchor="ctr"/>
          <a:lstStyle/>
          <a:p>
            <a:pPr algn="ctr" indent="0" marL="0">
              <a:buNone/>
            </a:pPr>
            <a:r>
              <a:rPr lang="en-US" sz="3600" b="1" dirty="0">
                <a:solidFill>
                  <a:schemeClr val="accent6"/>
                </a:solidFill>
                <a:latin typeface="Cambria" pitchFamily="34" charset="0"/>
                <a:ea typeface="Cambria" pitchFamily="34" charset="-122"/>
                <a:cs typeface="Cambria" pitchFamily="34" charset="-120"/>
              </a:rPr>
              <a:t>2 cm</a:t>
            </a:r>
            <a:endParaRPr lang="en-US" sz="3600" dirty="0"/>
          </a:p>
          <a:p>
            <a:pPr algn="ctr" indent="0" marL="0">
              <a:buNone/>
            </a:pPr>
            <a:r>
              <a:rPr lang="en-US" sz="1400" dirty="0">
                <a:solidFill>
                  <a:schemeClr val="tx1"/>
                </a:solidFill>
              </a:rPr>
              <a:t>Marge à droite</a:t>
            </a:r>
            <a:endParaRPr lang="en-US" sz="3600" dirty="0"/>
          </a:p>
        </p:txBody>
      </p:sp>
      <p:sp>
        <p:nvSpPr>
          <p:cNvPr id="12" name="carte"/>
          <p:cNvSpPr/>
          <p:nvPr/>
        </p:nvSpPr>
        <p:spPr>
          <a:xfrm>
            <a:off x="457200" y="2560320"/>
            <a:ext cx="2651760" cy="1188720"/>
          </a:xfrm>
          <a:prstGeom prst="roundRect">
            <a:avLst>
              <a:gd name="adj" fmla="val 6154"/>
            </a:avLst>
          </a:prstGeom>
          <a:solidFill>
            <a:schemeClr val="accent4">
              <a:alpha val="10000"/>
            </a:schemeClr>
          </a:solidFill>
          <a:ln w="15875">
            <a:solidFill>
              <a:schemeClr val="accent4"/>
            </a:solidFill>
            <a:prstDash val="solid"/>
          </a:ln>
        </p:spPr>
      </p:sp>
      <p:sp>
        <p:nvSpPr>
          <p:cNvPr id="13" name="Text 11"/>
          <p:cNvSpPr txBox="1"/>
          <p:nvPr/>
        </p:nvSpPr>
        <p:spPr>
          <a:xfrm>
            <a:off x="548640" y="2651760"/>
            <a:ext cx="2468880" cy="1005840"/>
          </a:xfrm>
          <a:prstGeom prst="rect">
            <a:avLst/>
          </a:prstGeom>
          <a:noFill/>
          <a:ln/>
        </p:spPr>
        <p:txBody>
          <a:bodyPr wrap="square" lIns="0" tIns="0" rIns="0" bIns="0" rtlCol="0" anchor="ctr"/>
          <a:lstStyle/>
          <a:p>
            <a:pPr algn="ctr" indent="0" marL="0">
              <a:buNone/>
            </a:pPr>
            <a:r>
              <a:rPr lang="en-US" sz="3600" b="1" dirty="0">
                <a:solidFill>
                  <a:schemeClr val="accent4"/>
                </a:solidFill>
                <a:latin typeface="Cambria" pitchFamily="34" charset="0"/>
                <a:ea typeface="Cambria" pitchFamily="34" charset="-122"/>
                <a:cs typeface="Cambria" pitchFamily="34" charset="-120"/>
              </a:rPr>
              <a:t>12</a:t>
            </a:r>
            <a:endParaRPr lang="en-US" sz="3600" dirty="0"/>
          </a:p>
          <a:p>
            <a:pPr algn="ctr" indent="0" marL="0">
              <a:buNone/>
            </a:pPr>
            <a:r>
              <a:rPr lang="en-US" sz="1400" dirty="0">
                <a:solidFill>
                  <a:schemeClr val="tx1"/>
                </a:solidFill>
              </a:rPr>
              <a:t>Taille du texte du travail</a:t>
            </a:r>
            <a:endParaRPr lang="en-US" sz="3600" dirty="0"/>
          </a:p>
        </p:txBody>
      </p:sp>
      <p:sp>
        <p:nvSpPr>
          <p:cNvPr id="14" name="carte"/>
          <p:cNvSpPr/>
          <p:nvPr/>
        </p:nvSpPr>
        <p:spPr>
          <a:xfrm>
            <a:off x="3246120" y="2560320"/>
            <a:ext cx="2651760" cy="1188720"/>
          </a:xfrm>
          <a:prstGeom prst="roundRect">
            <a:avLst>
              <a:gd name="adj" fmla="val 6154"/>
            </a:avLst>
          </a:prstGeom>
          <a:solidFill>
            <a:schemeClr val="accent1">
              <a:alpha val="10000"/>
            </a:schemeClr>
          </a:solidFill>
          <a:ln w="15875">
            <a:solidFill>
              <a:schemeClr val="accent1"/>
            </a:solidFill>
            <a:prstDash val="solid"/>
          </a:ln>
        </p:spPr>
      </p:sp>
      <p:sp>
        <p:nvSpPr>
          <p:cNvPr id="15" name="Text 13"/>
          <p:cNvSpPr txBox="1"/>
          <p:nvPr/>
        </p:nvSpPr>
        <p:spPr>
          <a:xfrm>
            <a:off x="3337560" y="2651760"/>
            <a:ext cx="2468880" cy="1005840"/>
          </a:xfrm>
          <a:prstGeom prst="rect">
            <a:avLst/>
          </a:prstGeom>
          <a:noFill/>
          <a:ln/>
        </p:spPr>
        <p:txBody>
          <a:bodyPr wrap="square" lIns="0" tIns="0" rIns="0" bIns="0" rtlCol="0" anchor="ctr"/>
          <a:lstStyle/>
          <a:p>
            <a:pPr algn="ctr" indent="0" marL="0">
              <a:buNone/>
            </a:pPr>
            <a:r>
              <a:rPr lang="en-US" sz="3600" b="1" dirty="0">
                <a:solidFill>
                  <a:schemeClr val="accent1"/>
                </a:solidFill>
                <a:latin typeface="Cambria" pitchFamily="34" charset="0"/>
                <a:ea typeface="Cambria" pitchFamily="34" charset="-122"/>
                <a:cs typeface="Cambria" pitchFamily="34" charset="-120"/>
              </a:rPr>
              <a:t>10</a:t>
            </a:r>
            <a:endParaRPr lang="en-US" sz="3600" dirty="0"/>
          </a:p>
          <a:p>
            <a:pPr algn="ctr" indent="0" marL="0">
              <a:buNone/>
            </a:pPr>
            <a:r>
              <a:rPr lang="en-US" sz="1400" dirty="0">
                <a:solidFill>
                  <a:schemeClr val="tx1"/>
                </a:solidFill>
              </a:rPr>
              <a:t>Taille des notes et bas de pages</a:t>
            </a:r>
            <a:endParaRPr lang="en-US" sz="3600" dirty="0"/>
          </a:p>
        </p:txBody>
      </p:sp>
      <p:sp>
        <p:nvSpPr>
          <p:cNvPr id="16" name="carte"/>
          <p:cNvSpPr/>
          <p:nvPr/>
        </p:nvSpPr>
        <p:spPr>
          <a:xfrm>
            <a:off x="6035040" y="2560320"/>
            <a:ext cx="2651760" cy="1188720"/>
          </a:xfrm>
          <a:prstGeom prst="roundRect">
            <a:avLst>
              <a:gd name="adj" fmla="val 6154"/>
            </a:avLst>
          </a:prstGeom>
          <a:solidFill>
            <a:schemeClr val="accent3">
              <a:alpha val="10000"/>
            </a:schemeClr>
          </a:solidFill>
          <a:ln w="15875">
            <a:solidFill>
              <a:schemeClr val="accent3"/>
            </a:solidFill>
            <a:prstDash val="solid"/>
          </a:ln>
        </p:spPr>
      </p:sp>
      <p:sp>
        <p:nvSpPr>
          <p:cNvPr id="17" name="Text 15"/>
          <p:cNvSpPr txBox="1"/>
          <p:nvPr/>
        </p:nvSpPr>
        <p:spPr>
          <a:xfrm>
            <a:off x="6126480" y="2651760"/>
            <a:ext cx="2468880" cy="1005840"/>
          </a:xfrm>
          <a:prstGeom prst="rect">
            <a:avLst/>
          </a:prstGeom>
          <a:noFill/>
          <a:ln/>
        </p:spPr>
        <p:txBody>
          <a:bodyPr wrap="square" lIns="0" tIns="0" rIns="0" bIns="0" rtlCol="0" anchor="ctr"/>
          <a:lstStyle/>
          <a:p>
            <a:pPr algn="ctr" indent="0" marL="0">
              <a:buNone/>
            </a:pPr>
            <a:r>
              <a:rPr lang="en-US" sz="2000" b="1" dirty="0">
                <a:solidFill>
                  <a:schemeClr val="accent3"/>
                </a:solidFill>
                <a:latin typeface="Cambria" pitchFamily="34" charset="0"/>
                <a:ea typeface="Cambria" pitchFamily="34" charset="-122"/>
                <a:cs typeface="Cambria" pitchFamily="34" charset="-120"/>
              </a:rPr>
              <a:t>Times New Roman</a:t>
            </a:r>
            <a:endParaRPr lang="en-US" sz="2000" dirty="0"/>
          </a:p>
          <a:p>
            <a:pPr algn="ctr" indent="0" marL="0">
              <a:buNone/>
            </a:pPr>
            <a:r>
              <a:rPr lang="en-US" sz="1400" dirty="0">
                <a:solidFill>
                  <a:schemeClr val="tx1"/>
                </a:solidFill>
              </a:rPr>
              <a:t>Police de caractère</a:t>
            </a:r>
            <a:endParaRPr lang="en-US" sz="2000" dirty="0"/>
          </a:p>
        </p:txBody>
      </p:sp>
      <p:sp>
        <p:nvSpPr>
          <p:cNvPr id="18" name="Text 16"/>
          <p:cNvSpPr txBox="1"/>
          <p:nvPr/>
        </p:nvSpPr>
        <p:spPr>
          <a:xfrm>
            <a:off x="457200" y="3977640"/>
            <a:ext cx="8229600" cy="457200"/>
          </a:xfrm>
          <a:prstGeom prst="rect">
            <a:avLst/>
          </a:prstGeom>
          <a:noFill/>
          <a:ln/>
        </p:spPr>
        <p:txBody>
          <a:bodyPr wrap="square" lIns="0" tIns="0" rIns="0" bIns="0" rtlCol="0" anchor="t"/>
          <a:lstStyle/>
          <a:p>
            <a:pPr indent="0" marL="0">
              <a:spcAft>
                <a:spcPts val="400"/>
              </a:spcAft>
              <a:buNone/>
            </a:pPr>
            <a:r>
              <a:rPr lang="en-US" sz="1600" dirty="0">
                <a:solidFill>
                  <a:schemeClr val="tx1"/>
                </a:solidFill>
              </a:rPr>
              <a:t>N.B. : éviter les créativités personnelles ou certaines inventions non autorisées.</a:t>
            </a:r>
            <a:endParaRPr lang="en-US" sz="16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numéro de partie"/>
          <p:cNvSpPr txBox="1"/>
          <p:nvPr/>
        </p:nvSpPr>
        <p:spPr>
          <a:xfrm>
            <a:off x="548640" y="1097280"/>
            <a:ext cx="2377440" cy="2560320"/>
          </a:xfrm>
          <a:prstGeom prst="rect">
            <a:avLst/>
          </a:prstGeom>
          <a:noFill/>
          <a:ln/>
        </p:spPr>
        <p:txBody>
          <a:bodyPr wrap="square" lIns="0" tIns="0" rIns="0" bIns="0" rtlCol="0" anchor="ctr"/>
          <a:lstStyle/>
          <a:p>
            <a:pPr algn="l" indent="0" marL="0">
              <a:buNone/>
            </a:pPr>
            <a:r>
              <a:rPr lang="en-US" sz="11000" b="1" dirty="0">
                <a:solidFill>
                  <a:schemeClr val="accent2"/>
                </a:solidFill>
                <a:latin typeface="Cambria" pitchFamily="34" charset="0"/>
                <a:ea typeface="Cambria" pitchFamily="34" charset="-122"/>
                <a:cs typeface="Cambria" pitchFamily="34" charset="-120"/>
              </a:rPr>
              <a:t>II.</a:t>
            </a:r>
            <a:endParaRPr lang="en-US" sz="11000" dirty="0"/>
          </a:p>
        </p:txBody>
      </p:sp>
      <p:sp>
        <p:nvSpPr>
          <p:cNvPr id="3" name="Text 1"/>
          <p:cNvSpPr/>
          <p:nvPr>
            <p:ph idx="101" type="title" hasCustomPrompt="1"/>
          </p:nvPr>
        </p:nvSpPr>
        <p:spPr>
          <a:xfrm>
            <a:off x="3108960" y="1188720"/>
            <a:ext cx="5577840" cy="1737360"/>
          </a:xfrm>
          <a:prstGeom prst="rect">
            <a:avLst/>
          </a:prstGeom>
          <a:noFill/>
          <a:ln/>
        </p:spPr>
        <p:txBody>
          <a:bodyPr wrap="square" lIns="0" tIns="0" rIns="0" bIns="0" rtlCol="0" anchor="ctr"/>
          <a:lstStyle/>
          <a:p>
            <a:pPr algn="l" indent="0" marL="0">
              <a:buNone/>
            </a:pPr>
            <a:r>
              <a:rPr lang="en-US" sz="3600" b="1" dirty="0">
                <a:solidFill>
                  <a:schemeClr val="bg1"/>
                </a:solidFill>
              </a:rPr>
              <a:t>Notre manière d’écrire les sources</a:t>
            </a:r>
            <a:endParaRPr lang="en-US" sz="3600" dirty="0"/>
          </a:p>
        </p:txBody>
      </p:sp>
      <p:sp>
        <p:nvSpPr>
          <p:cNvPr id="4" name="Text 1"/>
          <p:cNvSpPr/>
          <p:nvPr>
            <p:ph idx="102" type="body" hasCustomPrompt="1"/>
          </p:nvPr>
        </p:nvSpPr>
        <p:spPr>
          <a:xfrm>
            <a:off x="3108960" y="3017520"/>
            <a:ext cx="5577840" cy="1280160"/>
          </a:xfrm>
          <a:prstGeom prst="rect">
            <a:avLst/>
          </a:prstGeom>
          <a:noFill/>
          <a:ln/>
        </p:spPr>
        <p:txBody>
          <a:bodyPr wrap="square" lIns="0" tIns="0" rIns="0" bIns="0" rtlCol="0" anchor="t"/>
          <a:lstStyle/>
          <a:p>
            <a:pPr algn="l" indent="0" marL="0">
              <a:buNone/>
            </a:pPr>
            <a:r>
              <a:rPr lang="en-US" sz="1600" dirty="0">
                <a:solidFill>
                  <a:schemeClr val="bg1"/>
                </a:solidFill>
              </a:rPr>
              <a:t>I. Sources · II. Instruments de travail · III. Études · IV. Sources électroniques</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 Sources · 1) Bibles</a:t>
            </a:r>
            <a:endParaRPr lang="en-US" sz="2800" dirty="0"/>
          </a:p>
        </p:txBody>
      </p:sp>
      <p:sp>
        <p:nvSpPr>
          <p:cNvPr id="4" name="carte"/>
          <p:cNvSpPr/>
          <p:nvPr/>
        </p:nvSpPr>
        <p:spPr>
          <a:xfrm>
            <a:off x="457200" y="1188720"/>
            <a:ext cx="8229600" cy="2468880"/>
          </a:xfrm>
          <a:prstGeom prst="roundRect">
            <a:avLst>
              <a:gd name="adj" fmla="val 2963"/>
            </a:avLst>
          </a:prstGeom>
          <a:solidFill>
            <a:schemeClr val="accent1">
              <a:alpha val="10000"/>
            </a:schemeClr>
          </a:solidFill>
          <a:ln w="15875">
            <a:solidFill>
              <a:schemeClr val="accent1"/>
            </a:solidFill>
            <a:prstDash val="solid"/>
          </a:ln>
        </p:spPr>
      </p:sp>
      <p:sp>
        <p:nvSpPr>
          <p:cNvPr id="5" name="Text 3"/>
          <p:cNvSpPr txBox="1"/>
          <p:nvPr/>
        </p:nvSpPr>
        <p:spPr>
          <a:xfrm>
            <a:off x="731520" y="1417320"/>
            <a:ext cx="7680960" cy="2103120"/>
          </a:xfrm>
          <a:prstGeom prst="rect">
            <a:avLst/>
          </a:prstGeom>
          <a:noFill/>
          <a:ln/>
        </p:spPr>
        <p:txBody>
          <a:bodyPr wrap="square" lIns="0" tIns="0" rIns="0" bIns="0" rtlCol="0" anchor="t"/>
          <a:lstStyle/>
          <a:p>
            <a:pPr indent="0" marL="0">
              <a:spcAft>
                <a:spcPts val="400"/>
              </a:spcAft>
              <a:buNone/>
            </a:pPr>
            <a:r>
              <a:rPr lang="en-US" sz="2200" b="1" dirty="0">
                <a:solidFill>
                  <a:schemeClr val="accent1"/>
                </a:solidFill>
              </a:rPr>
              <a:t>Éditions, versions, synopses</a:t>
            </a:r>
            <a:endParaRPr lang="en-US" sz="2200" dirty="0"/>
          </a:p>
          <a:p>
            <a:pPr indent="0" marL="0">
              <a:spcAft>
                <a:spcPts val="400"/>
              </a:spcAft>
              <a:buNone/>
            </a:pPr>
            <a:r>
              <a:rPr lang="en-US" sz="2400" dirty="0">
                <a:solidFill>
                  <a:schemeClr val="tx1"/>
                </a:solidFill>
              </a:rPr>
              <a:t>BIBLE DE JERUSALEM, Paris, Cerf, 2019.</a:t>
            </a:r>
            <a:endParaRPr lang="en-US" sz="2200" dirty="0"/>
          </a:p>
          <a:p>
            <a:pPr indent="0" marL="0">
              <a:spcAft>
                <a:spcPts val="400"/>
              </a:spcAft>
              <a:buNone/>
            </a:pPr>
            <a:r>
              <a:rPr lang="en-US" sz="2400" dirty="0">
                <a:solidFill>
                  <a:schemeClr val="tx1"/>
                </a:solidFill>
              </a:rPr>
              <a:t>TRADUCTION ŒCUMÉNIQUE DE LA BIBLE, Paris, Cerf, 2004.</a:t>
            </a:r>
            <a:endParaRPr lang="en-US" sz="22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 Sources · 2) Pères de l’Église</a:t>
            </a:r>
            <a:endParaRPr lang="en-US" sz="2800" dirty="0"/>
          </a:p>
        </p:txBody>
      </p:sp>
      <p:sp>
        <p:nvSpPr>
          <p:cNvPr id="4" name="carte"/>
          <p:cNvSpPr/>
          <p:nvPr/>
        </p:nvSpPr>
        <p:spPr>
          <a:xfrm>
            <a:off x="457200" y="1188720"/>
            <a:ext cx="8229600" cy="739140"/>
          </a:xfrm>
          <a:prstGeom prst="roundRect">
            <a:avLst>
              <a:gd name="adj" fmla="val 9897"/>
            </a:avLst>
          </a:prstGeom>
          <a:solidFill>
            <a:schemeClr val="accent1">
              <a:alpha val="10000"/>
            </a:schemeClr>
          </a:solidFill>
          <a:ln w="15875">
            <a:solidFill>
              <a:schemeClr val="accent1"/>
            </a:solidFill>
            <a:prstDash val="solid"/>
          </a:ln>
        </p:spPr>
      </p:sp>
      <p:sp>
        <p:nvSpPr>
          <p:cNvPr id="5" name="Text 3"/>
          <p:cNvSpPr txBox="1"/>
          <p:nvPr/>
        </p:nvSpPr>
        <p:spPr>
          <a:xfrm>
            <a:off x="621792" y="1188720"/>
            <a:ext cx="1280160" cy="739140"/>
          </a:xfrm>
          <a:prstGeom prst="rect">
            <a:avLst/>
          </a:prstGeom>
          <a:noFill/>
          <a:ln/>
        </p:spPr>
        <p:txBody>
          <a:bodyPr wrap="square" lIns="0" tIns="0" rIns="0" bIns="0" rtlCol="0" anchor="ctr"/>
          <a:lstStyle/>
          <a:p>
            <a:pPr indent="0" marL="0">
              <a:buNone/>
            </a:pPr>
            <a:r>
              <a:rPr lang="en-US" sz="1400" b="1" dirty="0">
                <a:solidFill>
                  <a:schemeClr val="accent1"/>
                </a:solidFill>
              </a:rPr>
              <a:t>AMBROISE</a:t>
            </a:r>
            <a:endParaRPr lang="en-US" sz="1400" dirty="0"/>
          </a:p>
        </p:txBody>
      </p:sp>
      <p:sp>
        <p:nvSpPr>
          <p:cNvPr id="6" name="Text 4"/>
          <p:cNvSpPr txBox="1"/>
          <p:nvPr/>
        </p:nvSpPr>
        <p:spPr>
          <a:xfrm>
            <a:off x="1993392" y="1188720"/>
            <a:ext cx="6446520" cy="739140"/>
          </a:xfrm>
          <a:prstGeom prst="rect">
            <a:avLst/>
          </a:prstGeom>
          <a:noFill/>
          <a:ln/>
        </p:spPr>
        <p:txBody>
          <a:bodyPr wrap="square" lIns="0" tIns="0" rIns="0" bIns="0" rtlCol="0" anchor="ctr"/>
          <a:lstStyle/>
          <a:p>
            <a:pPr indent="0" marL="0">
              <a:buNone/>
            </a:pPr>
            <a:r>
              <a:rPr lang="en-US" sz="1500" dirty="0">
                <a:solidFill>
                  <a:schemeClr val="tx1"/>
                </a:solidFill>
              </a:rPr>
              <a:t>AMBROISE, Traité sur l’évangile de saint Luc, I-IV, G. Tissot (trad.), Paris, Cerf (« Sources Chrétiennes », 45), 1956.</a:t>
            </a:r>
            <a:endParaRPr lang="en-US" sz="1500" dirty="0"/>
          </a:p>
        </p:txBody>
      </p:sp>
      <p:sp>
        <p:nvSpPr>
          <p:cNvPr id="7" name="carte"/>
          <p:cNvSpPr/>
          <p:nvPr/>
        </p:nvSpPr>
        <p:spPr>
          <a:xfrm>
            <a:off x="457200" y="2070100"/>
            <a:ext cx="8229600" cy="739140"/>
          </a:xfrm>
          <a:prstGeom prst="roundRect">
            <a:avLst>
              <a:gd name="adj" fmla="val 9897"/>
            </a:avLst>
          </a:prstGeom>
          <a:solidFill>
            <a:schemeClr val="accent3">
              <a:alpha val="10000"/>
            </a:schemeClr>
          </a:solidFill>
          <a:ln w="15875">
            <a:solidFill>
              <a:schemeClr val="accent3"/>
            </a:solidFill>
            <a:prstDash val="solid"/>
          </a:ln>
        </p:spPr>
      </p:sp>
      <p:sp>
        <p:nvSpPr>
          <p:cNvPr id="8" name="Text 6"/>
          <p:cNvSpPr txBox="1"/>
          <p:nvPr/>
        </p:nvSpPr>
        <p:spPr>
          <a:xfrm>
            <a:off x="621792" y="2070100"/>
            <a:ext cx="1280160" cy="739140"/>
          </a:xfrm>
          <a:prstGeom prst="rect">
            <a:avLst/>
          </a:prstGeom>
          <a:noFill/>
          <a:ln/>
        </p:spPr>
        <p:txBody>
          <a:bodyPr wrap="square" lIns="0" tIns="0" rIns="0" bIns="0" rtlCol="0" anchor="ctr"/>
          <a:lstStyle/>
          <a:p>
            <a:pPr indent="0" marL="0">
              <a:buNone/>
            </a:pPr>
            <a:r>
              <a:rPr lang="en-US" sz="1400" b="1" dirty="0">
                <a:solidFill>
                  <a:schemeClr val="accent3"/>
                </a:solidFill>
              </a:rPr>
              <a:t>AUGUSTIN</a:t>
            </a:r>
            <a:endParaRPr lang="en-US" sz="1400" dirty="0"/>
          </a:p>
        </p:txBody>
      </p:sp>
      <p:sp>
        <p:nvSpPr>
          <p:cNvPr id="9" name="Text 7"/>
          <p:cNvSpPr txBox="1"/>
          <p:nvPr/>
        </p:nvSpPr>
        <p:spPr>
          <a:xfrm>
            <a:off x="1993392" y="2070100"/>
            <a:ext cx="6446520" cy="739140"/>
          </a:xfrm>
          <a:prstGeom prst="rect">
            <a:avLst/>
          </a:prstGeom>
          <a:noFill/>
          <a:ln/>
        </p:spPr>
        <p:txBody>
          <a:bodyPr wrap="square" lIns="0" tIns="0" rIns="0" bIns="0" rtlCol="0" anchor="ctr"/>
          <a:lstStyle/>
          <a:p>
            <a:pPr indent="0" marL="0">
              <a:buNone/>
            </a:pPr>
            <a:r>
              <a:rPr lang="en-US" sz="1500" dirty="0">
                <a:solidFill>
                  <a:schemeClr val="tx1"/>
                </a:solidFill>
              </a:rPr>
              <a:t>AUGUSTIN, La Trinité. Les images, XIV, II.4, III.5 (trad. P. Agaësse), Paris, DDB (« Bibliothèque Augustinienne », n. 16, pp. 351-357), 1955.</a:t>
            </a:r>
            <a:endParaRPr lang="en-US" sz="1500" dirty="0"/>
          </a:p>
        </p:txBody>
      </p:sp>
      <p:sp>
        <p:nvSpPr>
          <p:cNvPr id="10" name="carte"/>
          <p:cNvSpPr/>
          <p:nvPr/>
        </p:nvSpPr>
        <p:spPr>
          <a:xfrm>
            <a:off x="457200" y="2951480"/>
            <a:ext cx="8229600" cy="739140"/>
          </a:xfrm>
          <a:prstGeom prst="roundRect">
            <a:avLst>
              <a:gd name="adj" fmla="val 9897"/>
            </a:avLst>
          </a:prstGeom>
          <a:solidFill>
            <a:schemeClr val="accent5">
              <a:alpha val="10000"/>
            </a:schemeClr>
          </a:solidFill>
          <a:ln w="15875">
            <a:solidFill>
              <a:schemeClr val="accent5"/>
            </a:solidFill>
            <a:prstDash val="solid"/>
          </a:ln>
        </p:spPr>
      </p:sp>
      <p:sp>
        <p:nvSpPr>
          <p:cNvPr id="11" name="Text 9"/>
          <p:cNvSpPr txBox="1"/>
          <p:nvPr/>
        </p:nvSpPr>
        <p:spPr>
          <a:xfrm>
            <a:off x="621792" y="2951480"/>
            <a:ext cx="1280160" cy="739140"/>
          </a:xfrm>
          <a:prstGeom prst="rect">
            <a:avLst/>
          </a:prstGeom>
          <a:noFill/>
          <a:ln/>
        </p:spPr>
        <p:txBody>
          <a:bodyPr wrap="square" lIns="0" tIns="0" rIns="0" bIns="0" rtlCol="0" anchor="ctr"/>
          <a:lstStyle/>
          <a:p>
            <a:pPr indent="0" marL="0">
              <a:buNone/>
            </a:pPr>
            <a:r>
              <a:rPr lang="en-US" sz="1400" b="1" dirty="0">
                <a:solidFill>
                  <a:schemeClr val="accent5"/>
                </a:solidFill>
              </a:rPr>
              <a:t>CYRILLE</a:t>
            </a:r>
            <a:endParaRPr lang="en-US" sz="1400" dirty="0"/>
          </a:p>
        </p:txBody>
      </p:sp>
      <p:sp>
        <p:nvSpPr>
          <p:cNvPr id="12" name="Text 10"/>
          <p:cNvSpPr txBox="1"/>
          <p:nvPr/>
        </p:nvSpPr>
        <p:spPr>
          <a:xfrm>
            <a:off x="1993392" y="2951480"/>
            <a:ext cx="6446520" cy="739140"/>
          </a:xfrm>
          <a:prstGeom prst="rect">
            <a:avLst/>
          </a:prstGeom>
          <a:noFill/>
          <a:ln/>
        </p:spPr>
        <p:txBody>
          <a:bodyPr wrap="square" lIns="0" tIns="0" rIns="0" bIns="0" rtlCol="0" anchor="ctr"/>
          <a:lstStyle/>
          <a:p>
            <a:pPr indent="0" marL="0">
              <a:buNone/>
            </a:pPr>
            <a:r>
              <a:rPr lang="en-US" sz="1500" dirty="0">
                <a:solidFill>
                  <a:schemeClr val="tx1"/>
                </a:solidFill>
              </a:rPr>
              <a:t>CYRILLE D’ALEXANDRIE, De adoratione, in J.-P. MIGNE, Patrologia greca (PG) 68, 9D.</a:t>
            </a:r>
            <a:endParaRPr lang="en-US" sz="1500" dirty="0"/>
          </a:p>
        </p:txBody>
      </p:sp>
      <p:sp>
        <p:nvSpPr>
          <p:cNvPr id="13" name="carte"/>
          <p:cNvSpPr/>
          <p:nvPr/>
        </p:nvSpPr>
        <p:spPr>
          <a:xfrm>
            <a:off x="457200" y="3832860"/>
            <a:ext cx="8229600" cy="739140"/>
          </a:xfrm>
          <a:prstGeom prst="roundRect">
            <a:avLst>
              <a:gd name="adj" fmla="val 9897"/>
            </a:avLst>
          </a:prstGeom>
          <a:solidFill>
            <a:schemeClr val="accent6">
              <a:alpha val="10000"/>
            </a:schemeClr>
          </a:solidFill>
          <a:ln w="15875">
            <a:solidFill>
              <a:schemeClr val="accent6"/>
            </a:solidFill>
            <a:prstDash val="solid"/>
          </a:ln>
        </p:spPr>
      </p:sp>
      <p:sp>
        <p:nvSpPr>
          <p:cNvPr id="14" name="Text 12"/>
          <p:cNvSpPr txBox="1"/>
          <p:nvPr/>
        </p:nvSpPr>
        <p:spPr>
          <a:xfrm>
            <a:off x="621792" y="3832860"/>
            <a:ext cx="1280160" cy="739140"/>
          </a:xfrm>
          <a:prstGeom prst="rect">
            <a:avLst/>
          </a:prstGeom>
          <a:noFill/>
          <a:ln/>
        </p:spPr>
        <p:txBody>
          <a:bodyPr wrap="square" lIns="0" tIns="0" rIns="0" bIns="0" rtlCol="0" anchor="ctr"/>
          <a:lstStyle/>
          <a:p>
            <a:pPr indent="0" marL="0">
              <a:buNone/>
            </a:pPr>
            <a:r>
              <a:rPr lang="en-US" sz="1400" b="1" dirty="0">
                <a:solidFill>
                  <a:schemeClr val="accent6"/>
                </a:solidFill>
              </a:rPr>
              <a:t>ORIGÈNE</a:t>
            </a:r>
            <a:endParaRPr lang="en-US" sz="1400" dirty="0"/>
          </a:p>
        </p:txBody>
      </p:sp>
      <p:sp>
        <p:nvSpPr>
          <p:cNvPr id="15" name="Text 13"/>
          <p:cNvSpPr txBox="1"/>
          <p:nvPr/>
        </p:nvSpPr>
        <p:spPr>
          <a:xfrm>
            <a:off x="1993392" y="3832860"/>
            <a:ext cx="6446520" cy="739140"/>
          </a:xfrm>
          <a:prstGeom prst="rect">
            <a:avLst/>
          </a:prstGeom>
          <a:noFill/>
          <a:ln/>
        </p:spPr>
        <p:txBody>
          <a:bodyPr wrap="square" lIns="0" tIns="0" rIns="0" bIns="0" rtlCol="0" anchor="ctr"/>
          <a:lstStyle/>
          <a:p>
            <a:pPr indent="0" marL="0">
              <a:buNone/>
            </a:pPr>
            <a:r>
              <a:rPr lang="en-US" sz="1500" dirty="0">
                <a:solidFill>
                  <a:schemeClr val="tx1"/>
                </a:solidFill>
              </a:rPr>
              <a:t>ORIGÈNE, Traité des principes (Peri Archon), 1, I-II, H. Crouzel et M. Simonetti (trads.), Paris, Cerf (« Sources Chrétiennes », 268), 1980.</a:t>
            </a:r>
            <a:endParaRPr lang="en-US" sz="15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 Sources · 3) Antiques, 4) Médiévaux</a:t>
            </a:r>
            <a:endParaRPr lang="en-US" sz="2800" dirty="0"/>
          </a:p>
        </p:txBody>
      </p:sp>
      <p:sp>
        <p:nvSpPr>
          <p:cNvPr id="4" name="carte"/>
          <p:cNvSpPr/>
          <p:nvPr/>
        </p:nvSpPr>
        <p:spPr>
          <a:xfrm>
            <a:off x="457200" y="1188720"/>
            <a:ext cx="8229600" cy="868680"/>
          </a:xfrm>
          <a:prstGeom prst="roundRect">
            <a:avLst>
              <a:gd name="adj" fmla="val 8421"/>
            </a:avLst>
          </a:prstGeom>
          <a:solidFill>
            <a:schemeClr val="accent1">
              <a:alpha val="10000"/>
            </a:schemeClr>
          </a:solidFill>
          <a:ln w="15875">
            <a:solidFill>
              <a:schemeClr val="accent1"/>
            </a:solidFill>
            <a:prstDash val="solid"/>
          </a:ln>
        </p:spPr>
      </p:sp>
      <p:sp>
        <p:nvSpPr>
          <p:cNvPr id="5" name="Text 3"/>
          <p:cNvSpPr txBox="1"/>
          <p:nvPr/>
        </p:nvSpPr>
        <p:spPr>
          <a:xfrm>
            <a:off x="640080" y="1280160"/>
            <a:ext cx="7863840" cy="731520"/>
          </a:xfrm>
          <a:prstGeom prst="rect">
            <a:avLst/>
          </a:prstGeom>
          <a:noFill/>
          <a:ln/>
        </p:spPr>
        <p:txBody>
          <a:bodyPr wrap="square" lIns="0" tIns="0" rIns="0" bIns="0" rtlCol="0" anchor="t"/>
          <a:lstStyle/>
          <a:p>
            <a:pPr indent="0" marL="0">
              <a:spcAft>
                <a:spcPts val="400"/>
              </a:spcAft>
              <a:buNone/>
            </a:pPr>
            <a:r>
              <a:rPr lang="en-US" sz="1600" b="1" dirty="0">
                <a:solidFill>
                  <a:schemeClr val="accent1"/>
                </a:solidFill>
              </a:rPr>
              <a:t>3) Auteurs antiques</a:t>
            </a:r>
            <a:endParaRPr lang="en-US" sz="1600" dirty="0"/>
          </a:p>
          <a:p>
            <a:pPr indent="0" marL="0">
              <a:spcAft>
                <a:spcPts val="400"/>
              </a:spcAft>
              <a:buNone/>
            </a:pPr>
            <a:r>
              <a:rPr lang="en-US" sz="1500" dirty="0">
                <a:solidFill>
                  <a:schemeClr val="tx1"/>
                </a:solidFill>
              </a:rPr>
              <a:t>ARISTOTE, La physique (trad. J. Tricot), Paris, Vrin, 1955.</a:t>
            </a:r>
            <a:endParaRPr lang="en-US" sz="1600" dirty="0"/>
          </a:p>
        </p:txBody>
      </p:sp>
      <p:sp>
        <p:nvSpPr>
          <p:cNvPr id="6" name="carte"/>
          <p:cNvSpPr/>
          <p:nvPr/>
        </p:nvSpPr>
        <p:spPr>
          <a:xfrm>
            <a:off x="457200" y="2194560"/>
            <a:ext cx="8229600" cy="2377440"/>
          </a:xfrm>
          <a:prstGeom prst="roundRect">
            <a:avLst>
              <a:gd name="adj" fmla="val 3077"/>
            </a:avLst>
          </a:prstGeom>
          <a:solidFill>
            <a:schemeClr val="accent3">
              <a:alpha val="10000"/>
            </a:schemeClr>
          </a:solidFill>
          <a:ln w="15875">
            <a:solidFill>
              <a:schemeClr val="accent3"/>
            </a:solidFill>
            <a:prstDash val="solid"/>
          </a:ln>
        </p:spPr>
      </p:sp>
      <p:sp>
        <p:nvSpPr>
          <p:cNvPr id="7" name="Text 5"/>
          <p:cNvSpPr txBox="1"/>
          <p:nvPr/>
        </p:nvSpPr>
        <p:spPr>
          <a:xfrm>
            <a:off x="640080" y="2286000"/>
            <a:ext cx="7863840" cy="2194560"/>
          </a:xfrm>
          <a:prstGeom prst="rect">
            <a:avLst/>
          </a:prstGeom>
          <a:noFill/>
          <a:ln/>
        </p:spPr>
        <p:txBody>
          <a:bodyPr wrap="square" lIns="0" tIns="0" rIns="0" bIns="0" rtlCol="0" anchor="t"/>
          <a:lstStyle/>
          <a:p>
            <a:pPr indent="0" marL="0">
              <a:spcAft>
                <a:spcPts val="400"/>
              </a:spcAft>
              <a:buNone/>
            </a:pPr>
            <a:r>
              <a:rPr lang="en-US" sz="1600" b="1" dirty="0">
                <a:solidFill>
                  <a:schemeClr val="accent3"/>
                </a:solidFill>
              </a:rPr>
              <a:t>4) Auteurs médiévaux</a:t>
            </a:r>
            <a:endParaRPr lang="en-US" sz="1600" dirty="0"/>
          </a:p>
          <a:p>
            <a:pPr indent="0" marL="0">
              <a:spcAft>
                <a:spcPts val="400"/>
              </a:spcAft>
              <a:buNone/>
            </a:pPr>
            <a:r>
              <a:rPr lang="en-US" sz="1400" dirty="0">
                <a:solidFill>
                  <a:schemeClr val="tx1"/>
                </a:solidFill>
              </a:rPr>
              <a:t>BOÈCE, De trinitate, in MIGNE J.-P., Patrologie latine, tome LXIV, Paris, 1844 sqq. (livre publié au sein d’une collection patronnée par un auteur)</a:t>
            </a:r>
            <a:endParaRPr lang="en-US" sz="1600" dirty="0"/>
          </a:p>
          <a:p>
            <a:pPr indent="0" marL="0">
              <a:spcAft>
                <a:spcPts val="400"/>
              </a:spcAft>
              <a:buNone/>
            </a:pPr>
            <a:r>
              <a:rPr lang="en-US" sz="1400" dirty="0">
                <a:solidFill>
                  <a:schemeClr val="tx1"/>
                </a:solidFill>
              </a:rPr>
              <a:t>BONAVENTURE, Breviloquium. Partie 4 : L’incarnation du Verbe (trad. B. Carra de Vaux), Paris, Éd. Franciscaines (« Bibliothèque Bonaventure », Série ″ Textes ″), 1967.</a:t>
            </a:r>
            <a:endParaRPr lang="en-US" sz="1600" dirty="0"/>
          </a:p>
          <a:p>
            <a:pPr indent="0" marL="0">
              <a:spcAft>
                <a:spcPts val="400"/>
              </a:spcAft>
              <a:buNone/>
            </a:pPr>
            <a:r>
              <a:rPr lang="en-US" sz="1400" dirty="0">
                <a:solidFill>
                  <a:schemeClr val="tx1"/>
                </a:solidFill>
              </a:rPr>
              <a:t>ÉRIGÈNE, De la division de la Nature. Periphyseon, L. III : La Nature créée incréatrice (trad. F. Bertin), Paris, PUF (coll. « Épiméthée »), 1995.</a:t>
            </a:r>
            <a:endParaRPr lang="en-US" sz="16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 Sources · 4) Saint Thomas d’Aquin</a:t>
            </a:r>
            <a:endParaRPr lang="en-US" sz="2800" dirty="0"/>
          </a:p>
        </p:txBody>
      </p:sp>
      <p:sp>
        <p:nvSpPr>
          <p:cNvPr id="4" name="carte"/>
          <p:cNvSpPr/>
          <p:nvPr/>
        </p:nvSpPr>
        <p:spPr>
          <a:xfrm>
            <a:off x="457200" y="1188720"/>
            <a:ext cx="5029200" cy="3383280"/>
          </a:xfrm>
          <a:prstGeom prst="roundRect">
            <a:avLst>
              <a:gd name="adj" fmla="val 2162"/>
            </a:avLst>
          </a:prstGeom>
          <a:solidFill>
            <a:schemeClr val="accent5">
              <a:alpha val="10000"/>
            </a:schemeClr>
          </a:solidFill>
          <a:ln w="15875">
            <a:solidFill>
              <a:schemeClr val="accent5"/>
            </a:solidFill>
            <a:prstDash val="solid"/>
          </a:ln>
        </p:spPr>
      </p:sp>
      <p:sp>
        <p:nvSpPr>
          <p:cNvPr id="5" name="Text 3"/>
          <p:cNvSpPr txBox="1"/>
          <p:nvPr/>
        </p:nvSpPr>
        <p:spPr>
          <a:xfrm>
            <a:off x="640080" y="1371600"/>
            <a:ext cx="4663440" cy="3108960"/>
          </a:xfrm>
          <a:prstGeom prst="rect">
            <a:avLst/>
          </a:prstGeom>
          <a:noFill/>
          <a:ln/>
        </p:spPr>
        <p:txBody>
          <a:bodyPr wrap="square" lIns="0" tIns="0" rIns="0" bIns="0" rtlCol="0" anchor="t"/>
          <a:lstStyle/>
          <a:p>
            <a:pPr indent="0" marL="0">
              <a:spcAft>
                <a:spcPts val="400"/>
              </a:spcAft>
              <a:buNone/>
            </a:pPr>
            <a:r>
              <a:rPr lang="en-US" sz="1800" b="1" dirty="0">
                <a:solidFill>
                  <a:schemeClr val="accent5"/>
                </a:solidFill>
              </a:rPr>
              <a:t>Dans la bibliographie</a:t>
            </a:r>
            <a:endParaRPr lang="en-US" sz="1800" dirty="0"/>
          </a:p>
          <a:p>
            <a:pPr indent="0" marL="0">
              <a:spcAft>
                <a:spcPts val="400"/>
              </a:spcAft>
              <a:buNone/>
            </a:pPr>
            <a:r>
              <a:rPr lang="en-US" sz="1600" dirty="0">
                <a:solidFill>
                  <a:schemeClr val="tx1"/>
                </a:solidFill>
              </a:rPr>
              <a:t>THOMAS D’AQUIN, Somme contre les Gentils, t. III, Paris, Léonine, 1957.</a:t>
            </a:r>
            <a:endParaRPr lang="en-US" sz="1800" dirty="0"/>
          </a:p>
          <a:p>
            <a:pPr indent="0" marL="0">
              <a:spcAft>
                <a:spcPts val="400"/>
              </a:spcAft>
              <a:buNone/>
            </a:pPr>
            <a:r>
              <a:rPr lang="en-US" sz="1600" dirty="0">
                <a:solidFill>
                  <a:schemeClr val="tx1"/>
                </a:solidFill>
              </a:rPr>
              <a:t>THOMAS D’AQUIN, Somme Théologique, Ia, Paris, Revue des jeunes, 1950.</a:t>
            </a:r>
            <a:endParaRPr lang="en-US" sz="1800" dirty="0"/>
          </a:p>
          <a:p>
            <a:pPr indent="0" marL="0">
              <a:spcAft>
                <a:spcPts val="400"/>
              </a:spcAft>
              <a:buNone/>
            </a:pPr>
            <a:r>
              <a:rPr lang="en-US" sz="1600" dirty="0">
                <a:solidFill>
                  <a:schemeClr val="tx1"/>
                </a:solidFill>
              </a:rPr>
              <a:t>THOMAS D’AQUIN, Somme Théologique, IIa-IIae, q. 188, a. 3, T. III, Paris, Cerf, 1985.</a:t>
            </a:r>
            <a:endParaRPr lang="en-US" sz="1800" dirty="0"/>
          </a:p>
        </p:txBody>
      </p:sp>
      <p:sp>
        <p:nvSpPr>
          <p:cNvPr id="6" name="carte"/>
          <p:cNvSpPr/>
          <p:nvPr/>
        </p:nvSpPr>
        <p:spPr>
          <a:xfrm>
            <a:off x="5669280" y="1188720"/>
            <a:ext cx="3017520" cy="3383280"/>
          </a:xfrm>
          <a:prstGeom prst="roundRect">
            <a:avLst>
              <a:gd name="adj" fmla="val 2424"/>
            </a:avLst>
          </a:prstGeom>
          <a:solidFill>
            <a:schemeClr val="accent6">
              <a:alpha val="10000"/>
            </a:schemeClr>
          </a:solidFill>
          <a:ln w="15875">
            <a:solidFill>
              <a:schemeClr val="accent6"/>
            </a:solidFill>
            <a:prstDash val="solid"/>
          </a:ln>
        </p:spPr>
      </p:sp>
      <p:sp>
        <p:nvSpPr>
          <p:cNvPr id="7" name="Text 5"/>
          <p:cNvSpPr txBox="1"/>
          <p:nvPr/>
        </p:nvSpPr>
        <p:spPr>
          <a:xfrm>
            <a:off x="5852160" y="1371600"/>
            <a:ext cx="2651760" cy="3108960"/>
          </a:xfrm>
          <a:prstGeom prst="rect">
            <a:avLst/>
          </a:prstGeom>
          <a:noFill/>
          <a:ln/>
        </p:spPr>
        <p:txBody>
          <a:bodyPr wrap="square" lIns="0" tIns="0" rIns="0" bIns="0" rtlCol="0" anchor="t"/>
          <a:lstStyle/>
          <a:p>
            <a:pPr indent="0" marL="0">
              <a:spcAft>
                <a:spcPts val="400"/>
              </a:spcAft>
              <a:buNone/>
            </a:pPr>
            <a:r>
              <a:rPr lang="en-US" sz="1800" b="1" dirty="0">
                <a:solidFill>
                  <a:schemeClr val="accent6"/>
                </a:solidFill>
              </a:rPr>
              <a:t>Dans les notes de bas de page</a:t>
            </a:r>
            <a:endParaRPr lang="en-US" sz="1800" dirty="0"/>
          </a:p>
          <a:p>
            <a:pPr indent="0" marL="0">
              <a:spcAft>
                <a:spcPts val="400"/>
              </a:spcAft>
              <a:buNone/>
            </a:pPr>
            <a:r>
              <a:rPr lang="en-US" sz="1600" dirty="0">
                <a:solidFill>
                  <a:schemeClr val="tx1"/>
                </a:solidFill>
              </a:rPr>
              <a:t>S. Th., IIa-IIae, q. 25, a. 4, ad. 3</a:t>
            </a:r>
            <a:endParaRPr lang="en-US" sz="1800" dirty="0"/>
          </a:p>
          <a:p>
            <a:pPr indent="0" marL="0">
              <a:spcAft>
                <a:spcPts val="300"/>
              </a:spcAft>
              <a:buNone/>
            </a:pPr>
            <a:r>
              <a:rPr lang="en-US" sz="1400" i="1" dirty="0">
                <a:solidFill>
                  <a:schemeClr val="tx1"/>
                </a:solidFill>
              </a:rPr>
              <a:t>Somme Théologique, Partie secunda secundae, question 25, article 4, paragraphe 3</a:t>
            </a:r>
            <a:endParaRPr lang="en-US" sz="1800" dirty="0"/>
          </a:p>
          <a:p>
            <a:pPr indent="0" marL="0">
              <a:spcAft>
                <a:spcPts val="400"/>
              </a:spcAft>
              <a:buNone/>
            </a:pPr>
            <a:r>
              <a:rPr lang="en-US" sz="1600" dirty="0">
                <a:solidFill>
                  <a:schemeClr val="tx1"/>
                </a:solidFill>
              </a:rPr>
              <a:t>S. Th., Ia, q. 56, a. 2, ad. 6.</a:t>
            </a:r>
            <a:endParaRPr lang="en-US" sz="18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 Sources · 5) Documents ecclésiaux (1/2)</a:t>
            </a:r>
            <a:endParaRPr lang="en-US" sz="2800" dirty="0"/>
          </a:p>
        </p:txBody>
      </p:sp>
      <p:sp>
        <p:nvSpPr>
          <p:cNvPr id="4" name="carte"/>
          <p:cNvSpPr/>
          <p:nvPr/>
        </p:nvSpPr>
        <p:spPr>
          <a:xfrm>
            <a:off x="457200" y="1188720"/>
            <a:ext cx="8229600" cy="934974"/>
          </a:xfrm>
          <a:prstGeom prst="roundRect">
            <a:avLst>
              <a:gd name="adj" fmla="val 7824"/>
            </a:avLst>
          </a:prstGeom>
          <a:solidFill>
            <a:schemeClr val="accent1">
              <a:alpha val="10000"/>
            </a:schemeClr>
          </a:solidFill>
          <a:ln w="15875">
            <a:solidFill>
              <a:schemeClr val="accent1"/>
            </a:solidFill>
            <a:prstDash val="solid"/>
          </a:ln>
        </p:spPr>
      </p:sp>
      <p:sp>
        <p:nvSpPr>
          <p:cNvPr id="5" name="Text 3"/>
          <p:cNvSpPr txBox="1"/>
          <p:nvPr/>
        </p:nvSpPr>
        <p:spPr>
          <a:xfrm>
            <a:off x="621792" y="1188720"/>
            <a:ext cx="1463040" cy="934974"/>
          </a:xfrm>
          <a:prstGeom prst="rect">
            <a:avLst/>
          </a:prstGeom>
          <a:noFill/>
          <a:ln/>
        </p:spPr>
        <p:txBody>
          <a:bodyPr wrap="square" lIns="0" tIns="0" rIns="0" bIns="0" rtlCol="0" anchor="ctr"/>
          <a:lstStyle/>
          <a:p>
            <a:pPr indent="0" marL="0">
              <a:buNone/>
            </a:pPr>
            <a:r>
              <a:rPr lang="en-US" sz="1400" b="1" dirty="0">
                <a:solidFill>
                  <a:schemeClr val="accent1"/>
                </a:solidFill>
              </a:rPr>
              <a:t>BENOÎT XVI</a:t>
            </a:r>
            <a:endParaRPr lang="en-US" sz="1400" dirty="0"/>
          </a:p>
        </p:txBody>
      </p:sp>
      <p:sp>
        <p:nvSpPr>
          <p:cNvPr id="6" name="Text 4"/>
          <p:cNvSpPr txBox="1"/>
          <p:nvPr/>
        </p:nvSpPr>
        <p:spPr>
          <a:xfrm>
            <a:off x="2176272" y="1188720"/>
            <a:ext cx="6263640" cy="934974"/>
          </a:xfrm>
          <a:prstGeom prst="rect">
            <a:avLst/>
          </a:prstGeom>
          <a:noFill/>
          <a:ln/>
        </p:spPr>
        <p:txBody>
          <a:bodyPr wrap="square" lIns="0" tIns="0" rIns="0" bIns="0" rtlCol="0" anchor="ctr"/>
          <a:lstStyle/>
          <a:p>
            <a:pPr indent="0" marL="0">
              <a:buNone/>
            </a:pPr>
            <a:r>
              <a:rPr lang="en-US" sz="1500" dirty="0">
                <a:solidFill>
                  <a:schemeClr val="tx1"/>
                </a:solidFill>
              </a:rPr>
              <a:t>BENOÎT XVI, Caritas in Veritate. Lettre encyclique sur le développement humain intégral dans la charité et dans la vérité, Città del Vaticano, Libreria Editrice Vaticana, 2009.</a:t>
            </a:r>
            <a:endParaRPr lang="en-US" sz="1500" dirty="0"/>
          </a:p>
        </p:txBody>
      </p:sp>
      <p:sp>
        <p:nvSpPr>
          <p:cNvPr id="7" name="carte"/>
          <p:cNvSpPr/>
          <p:nvPr/>
        </p:nvSpPr>
        <p:spPr>
          <a:xfrm>
            <a:off x="457200" y="2226310"/>
            <a:ext cx="8229600" cy="502920"/>
          </a:xfrm>
          <a:prstGeom prst="roundRect">
            <a:avLst>
              <a:gd name="adj" fmla="val 14545"/>
            </a:avLst>
          </a:prstGeom>
          <a:solidFill>
            <a:schemeClr val="accent3">
              <a:alpha val="10000"/>
            </a:schemeClr>
          </a:solidFill>
          <a:ln w="15875">
            <a:solidFill>
              <a:schemeClr val="accent3"/>
            </a:solidFill>
            <a:prstDash val="solid"/>
          </a:ln>
        </p:spPr>
      </p:sp>
      <p:sp>
        <p:nvSpPr>
          <p:cNvPr id="8" name="Text 6"/>
          <p:cNvSpPr txBox="1"/>
          <p:nvPr/>
        </p:nvSpPr>
        <p:spPr>
          <a:xfrm>
            <a:off x="621792" y="2226310"/>
            <a:ext cx="1463040" cy="502920"/>
          </a:xfrm>
          <a:prstGeom prst="rect">
            <a:avLst/>
          </a:prstGeom>
          <a:noFill/>
          <a:ln/>
        </p:spPr>
        <p:txBody>
          <a:bodyPr wrap="square" lIns="0" tIns="0" rIns="0" bIns="0" rtlCol="0" anchor="ctr"/>
          <a:lstStyle/>
          <a:p>
            <a:pPr indent="0" marL="0">
              <a:buNone/>
            </a:pPr>
            <a:r>
              <a:rPr lang="en-US" sz="1400" b="1" dirty="0">
                <a:solidFill>
                  <a:schemeClr val="accent3"/>
                </a:solidFill>
              </a:rPr>
              <a:t>CATÉCHISME</a:t>
            </a:r>
            <a:endParaRPr lang="en-US" sz="1400" dirty="0"/>
          </a:p>
        </p:txBody>
      </p:sp>
      <p:sp>
        <p:nvSpPr>
          <p:cNvPr id="9" name="Text 7"/>
          <p:cNvSpPr txBox="1"/>
          <p:nvPr/>
        </p:nvSpPr>
        <p:spPr>
          <a:xfrm>
            <a:off x="2176272" y="2226310"/>
            <a:ext cx="6263640" cy="502920"/>
          </a:xfrm>
          <a:prstGeom prst="rect">
            <a:avLst/>
          </a:prstGeom>
          <a:noFill/>
          <a:ln/>
        </p:spPr>
        <p:txBody>
          <a:bodyPr wrap="square" lIns="0" tIns="0" rIns="0" bIns="0" rtlCol="0" anchor="ctr"/>
          <a:lstStyle/>
          <a:p>
            <a:pPr indent="0" marL="0">
              <a:buNone/>
            </a:pPr>
            <a:r>
              <a:rPr lang="en-US" sz="1500" dirty="0">
                <a:solidFill>
                  <a:schemeClr val="tx1"/>
                </a:solidFill>
              </a:rPr>
              <a:t>CATECHISME DE L’ÉGLISE CATHOLIQUE, Nouvelle édition, Paris, Cerf, 1998.</a:t>
            </a:r>
            <a:endParaRPr lang="en-US" sz="1500" dirty="0"/>
          </a:p>
        </p:txBody>
      </p:sp>
      <p:sp>
        <p:nvSpPr>
          <p:cNvPr id="10" name="carte"/>
          <p:cNvSpPr/>
          <p:nvPr/>
        </p:nvSpPr>
        <p:spPr>
          <a:xfrm>
            <a:off x="457200" y="2831846"/>
            <a:ext cx="8229600" cy="934974"/>
          </a:xfrm>
          <a:prstGeom prst="roundRect">
            <a:avLst>
              <a:gd name="adj" fmla="val 7824"/>
            </a:avLst>
          </a:prstGeom>
          <a:solidFill>
            <a:schemeClr val="accent5">
              <a:alpha val="10000"/>
            </a:schemeClr>
          </a:solidFill>
          <a:ln w="15875">
            <a:solidFill>
              <a:schemeClr val="accent5"/>
            </a:solidFill>
            <a:prstDash val="solid"/>
          </a:ln>
        </p:spPr>
      </p:sp>
      <p:sp>
        <p:nvSpPr>
          <p:cNvPr id="11" name="Text 9"/>
          <p:cNvSpPr txBox="1"/>
          <p:nvPr/>
        </p:nvSpPr>
        <p:spPr>
          <a:xfrm>
            <a:off x="621792" y="2831846"/>
            <a:ext cx="1463040" cy="934974"/>
          </a:xfrm>
          <a:prstGeom prst="rect">
            <a:avLst/>
          </a:prstGeom>
          <a:noFill/>
          <a:ln/>
        </p:spPr>
        <p:txBody>
          <a:bodyPr wrap="square" lIns="0" tIns="0" rIns="0" bIns="0" rtlCol="0" anchor="ctr"/>
          <a:lstStyle/>
          <a:p>
            <a:pPr indent="0" marL="0">
              <a:buNone/>
            </a:pPr>
            <a:r>
              <a:rPr lang="en-US" sz="1400" b="1" dirty="0">
                <a:solidFill>
                  <a:schemeClr val="accent5"/>
                </a:solidFill>
              </a:rPr>
              <a:t>VATICAN II</a:t>
            </a:r>
            <a:endParaRPr lang="en-US" sz="1400" dirty="0"/>
          </a:p>
        </p:txBody>
      </p:sp>
      <p:sp>
        <p:nvSpPr>
          <p:cNvPr id="12" name="Text 10"/>
          <p:cNvSpPr txBox="1"/>
          <p:nvPr/>
        </p:nvSpPr>
        <p:spPr>
          <a:xfrm>
            <a:off x="2176272" y="2831846"/>
            <a:ext cx="6263640" cy="934974"/>
          </a:xfrm>
          <a:prstGeom prst="rect">
            <a:avLst/>
          </a:prstGeom>
          <a:noFill/>
          <a:ln/>
        </p:spPr>
        <p:txBody>
          <a:bodyPr wrap="square" lIns="0" tIns="0" rIns="0" bIns="0" rtlCol="0" anchor="ctr"/>
          <a:lstStyle/>
          <a:p>
            <a:pPr indent="0" marL="0">
              <a:buNone/>
            </a:pPr>
            <a:r>
              <a:rPr lang="en-US" sz="1500" dirty="0">
                <a:solidFill>
                  <a:schemeClr val="tx1"/>
                </a:solidFill>
              </a:rPr>
              <a:t>CONCILE ŒCUMÉNIQUE VATICAN II, Gaudium et Spes. Constitution pastorale sur l’Église dans le monde du 7 décembre 1965, Rome, Librairie Editrice Vaticane, 1965.</a:t>
            </a:r>
            <a:endParaRPr lang="en-US" sz="1500" dirty="0"/>
          </a:p>
        </p:txBody>
      </p:sp>
      <p:sp>
        <p:nvSpPr>
          <p:cNvPr id="13" name="carte"/>
          <p:cNvSpPr/>
          <p:nvPr/>
        </p:nvSpPr>
        <p:spPr>
          <a:xfrm>
            <a:off x="457200" y="3869436"/>
            <a:ext cx="8229600" cy="702564"/>
          </a:xfrm>
          <a:prstGeom prst="roundRect">
            <a:avLst>
              <a:gd name="adj" fmla="val 10412"/>
            </a:avLst>
          </a:prstGeom>
          <a:solidFill>
            <a:schemeClr val="accent6">
              <a:alpha val="10000"/>
            </a:schemeClr>
          </a:solidFill>
          <a:ln w="15875">
            <a:solidFill>
              <a:schemeClr val="accent6"/>
            </a:solidFill>
            <a:prstDash val="solid"/>
          </a:ln>
        </p:spPr>
      </p:sp>
      <p:sp>
        <p:nvSpPr>
          <p:cNvPr id="14" name="Text 12"/>
          <p:cNvSpPr txBox="1"/>
          <p:nvPr/>
        </p:nvSpPr>
        <p:spPr>
          <a:xfrm>
            <a:off x="621792" y="3869436"/>
            <a:ext cx="1463040" cy="702564"/>
          </a:xfrm>
          <a:prstGeom prst="rect">
            <a:avLst/>
          </a:prstGeom>
          <a:noFill/>
          <a:ln/>
        </p:spPr>
        <p:txBody>
          <a:bodyPr wrap="square" lIns="0" tIns="0" rIns="0" bIns="0" rtlCol="0" anchor="ctr"/>
          <a:lstStyle/>
          <a:p>
            <a:pPr indent="0" marL="0">
              <a:buNone/>
            </a:pPr>
            <a:r>
              <a:rPr lang="en-US" sz="1400" b="1" dirty="0">
                <a:solidFill>
                  <a:schemeClr val="accent6"/>
                </a:solidFill>
              </a:rPr>
              <a:t>FRANÇOIS</a:t>
            </a:r>
            <a:endParaRPr lang="en-US" sz="1400" dirty="0"/>
          </a:p>
        </p:txBody>
      </p:sp>
      <p:sp>
        <p:nvSpPr>
          <p:cNvPr id="15" name="Text 13"/>
          <p:cNvSpPr txBox="1"/>
          <p:nvPr/>
        </p:nvSpPr>
        <p:spPr>
          <a:xfrm>
            <a:off x="2176272" y="3869436"/>
            <a:ext cx="6263640" cy="702564"/>
          </a:xfrm>
          <a:prstGeom prst="rect">
            <a:avLst/>
          </a:prstGeom>
          <a:noFill/>
          <a:ln/>
        </p:spPr>
        <p:txBody>
          <a:bodyPr wrap="square" lIns="0" tIns="0" rIns="0" bIns="0" rtlCol="0" anchor="ctr"/>
          <a:lstStyle/>
          <a:p>
            <a:pPr indent="0" marL="0">
              <a:buNone/>
            </a:pPr>
            <a:r>
              <a:rPr lang="en-US" sz="1500" dirty="0">
                <a:solidFill>
                  <a:schemeClr val="tx1"/>
                </a:solidFill>
              </a:rPr>
              <a:t>FRANÇOIS, Evangelii Gaudium. Exhortation apostolique sur l’annonce de l’Évangile dans le monde d’aujourd’hui, Kinshasa, Médiaspaul, 2014.</a:t>
            </a:r>
            <a:endParaRPr lang="en-US" sz="15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 Sources · 5) Documents ecclésiaux (2/2)</a:t>
            </a:r>
            <a:endParaRPr lang="en-US" sz="2800" dirty="0"/>
          </a:p>
        </p:txBody>
      </p:sp>
      <p:sp>
        <p:nvSpPr>
          <p:cNvPr id="4" name="carte"/>
          <p:cNvSpPr/>
          <p:nvPr/>
        </p:nvSpPr>
        <p:spPr>
          <a:xfrm>
            <a:off x="457200" y="1188720"/>
            <a:ext cx="5394960" cy="3383280"/>
          </a:xfrm>
          <a:prstGeom prst="roundRect">
            <a:avLst>
              <a:gd name="adj" fmla="val 2162"/>
            </a:avLst>
          </a:prstGeom>
          <a:solidFill>
            <a:schemeClr val="accent4">
              <a:alpha val="10000"/>
            </a:schemeClr>
          </a:solidFill>
          <a:ln w="15875">
            <a:solidFill>
              <a:schemeClr val="accent4"/>
            </a:solidFill>
            <a:prstDash val="solid"/>
          </a:ln>
        </p:spPr>
      </p:sp>
      <p:sp>
        <p:nvSpPr>
          <p:cNvPr id="5" name="Text 3"/>
          <p:cNvSpPr txBox="1"/>
          <p:nvPr/>
        </p:nvSpPr>
        <p:spPr>
          <a:xfrm>
            <a:off x="640080" y="1371600"/>
            <a:ext cx="5029200" cy="3108960"/>
          </a:xfrm>
          <a:prstGeom prst="rect">
            <a:avLst/>
          </a:prstGeom>
          <a:noFill/>
          <a:ln/>
        </p:spPr>
        <p:txBody>
          <a:bodyPr wrap="square" lIns="0" tIns="0" rIns="0" bIns="0" rtlCol="0" anchor="t"/>
          <a:lstStyle/>
          <a:p>
            <a:pPr indent="0" marL="0">
              <a:spcAft>
                <a:spcPts val="400"/>
              </a:spcAft>
              <a:buNone/>
            </a:pPr>
            <a:r>
              <a:rPr lang="en-US" sz="1800" b="1" dirty="0">
                <a:solidFill>
                  <a:schemeClr val="accent4"/>
                </a:solidFill>
              </a:rPr>
              <a:t>Autres documents</a:t>
            </a:r>
            <a:endParaRPr lang="en-US" sz="1800" dirty="0"/>
          </a:p>
          <a:p>
            <a:pPr indent="0" marL="0">
              <a:spcAft>
                <a:spcPts val="400"/>
              </a:spcAft>
              <a:buNone/>
            </a:pPr>
            <a:r>
              <a:rPr lang="en-US" sz="1500" dirty="0">
                <a:solidFill>
                  <a:schemeClr val="tx1"/>
                </a:solidFill>
              </a:rPr>
              <a:t>DENZINGER H., Symboles et définitions de la foi catholique, Paris, Cerf, 2005.</a:t>
            </a:r>
            <a:endParaRPr lang="en-US" sz="1800" dirty="0"/>
          </a:p>
          <a:p>
            <a:pPr indent="0" marL="0">
              <a:spcAft>
                <a:spcPts val="400"/>
              </a:spcAft>
              <a:buNone/>
            </a:pPr>
            <a:r>
              <a:rPr lang="en-US" sz="1500" dirty="0">
                <a:solidFill>
                  <a:schemeClr val="tx1"/>
                </a:solidFill>
              </a:rPr>
              <a:t>JEAN PAUL II, Tertio millennio adveniente. Lettre apostolique à propos de la préparation du jubilé de l’an 2000, Cité du Vatican, Libreria Editrice Vaticana, 1995.</a:t>
            </a:r>
            <a:endParaRPr lang="en-US" sz="1800" dirty="0"/>
          </a:p>
          <a:p>
            <a:pPr indent="0" marL="0">
              <a:spcAft>
                <a:spcPts val="400"/>
              </a:spcAft>
              <a:buNone/>
            </a:pPr>
            <a:r>
              <a:rPr lang="en-US" sz="1500" dirty="0">
                <a:solidFill>
                  <a:schemeClr val="tx1"/>
                </a:solidFill>
              </a:rPr>
              <a:t>MINISTÈRE DES INSTITUTIONS FINANCIÈRES, Les faillites au Canada, Ottawa, Publications du Gouvernement, 1983.</a:t>
            </a:r>
            <a:endParaRPr lang="en-US" sz="1800" dirty="0"/>
          </a:p>
          <a:p>
            <a:pPr indent="0" marL="0">
              <a:spcAft>
                <a:spcPts val="400"/>
              </a:spcAft>
              <a:buNone/>
            </a:pPr>
            <a:r>
              <a:rPr lang="en-US" sz="1500" dirty="0">
                <a:solidFill>
                  <a:schemeClr val="tx1"/>
                </a:solidFill>
              </a:rPr>
              <a:t>UNESCO, L’évolution démographique, Paris, 1973.</a:t>
            </a:r>
            <a:endParaRPr lang="en-US" sz="1800" dirty="0"/>
          </a:p>
        </p:txBody>
      </p:sp>
      <p:sp>
        <p:nvSpPr>
          <p:cNvPr id="6" name="carte"/>
          <p:cNvSpPr/>
          <p:nvPr/>
        </p:nvSpPr>
        <p:spPr>
          <a:xfrm>
            <a:off x="6035040" y="1188720"/>
            <a:ext cx="2651760" cy="3383280"/>
          </a:xfrm>
          <a:prstGeom prst="roundRect">
            <a:avLst>
              <a:gd name="adj" fmla="val 2759"/>
            </a:avLst>
          </a:prstGeom>
          <a:solidFill>
            <a:schemeClr val="accent5">
              <a:alpha val="10000"/>
            </a:schemeClr>
          </a:solidFill>
          <a:ln w="15875">
            <a:solidFill>
              <a:schemeClr val="accent5"/>
            </a:solidFill>
            <a:prstDash val="solid"/>
          </a:ln>
        </p:spPr>
      </p:sp>
      <p:sp>
        <p:nvSpPr>
          <p:cNvPr id="7" name="Text 5"/>
          <p:cNvSpPr txBox="1"/>
          <p:nvPr/>
        </p:nvSpPr>
        <p:spPr>
          <a:xfrm>
            <a:off x="6217920" y="1371600"/>
            <a:ext cx="2286000" cy="3108960"/>
          </a:xfrm>
          <a:prstGeom prst="rect">
            <a:avLst/>
          </a:prstGeom>
          <a:noFill/>
          <a:ln/>
        </p:spPr>
        <p:txBody>
          <a:bodyPr wrap="square" lIns="0" tIns="0" rIns="0" bIns="0" rtlCol="0" anchor="t"/>
          <a:lstStyle/>
          <a:p>
            <a:pPr indent="0" marL="0">
              <a:spcAft>
                <a:spcPts val="400"/>
              </a:spcAft>
              <a:buNone/>
            </a:pPr>
            <a:r>
              <a:rPr lang="en-US" sz="1800" b="1" dirty="0">
                <a:solidFill>
                  <a:schemeClr val="accent5"/>
                </a:solidFill>
              </a:rPr>
              <a:t>Sigles officiels</a:t>
            </a:r>
            <a:endParaRPr lang="en-US" sz="1800" dirty="0"/>
          </a:p>
          <a:p>
            <a:pPr indent="0" marL="0">
              <a:spcAft>
                <a:spcPts val="400"/>
              </a:spcAft>
              <a:buNone/>
            </a:pPr>
            <a:r>
              <a:rPr lang="en-US" sz="1600" dirty="0">
                <a:solidFill>
                  <a:schemeClr val="tx1"/>
                </a:solidFill>
              </a:rPr>
              <a:t>CEC 549</a:t>
            </a:r>
            <a:endParaRPr lang="en-US" sz="1800" dirty="0"/>
          </a:p>
          <a:p>
            <a:pPr indent="0" marL="0">
              <a:spcAft>
                <a:spcPts val="300"/>
              </a:spcAft>
              <a:buNone/>
            </a:pPr>
            <a:r>
              <a:rPr lang="en-US" sz="1300" i="1" dirty="0">
                <a:solidFill>
                  <a:schemeClr val="tx1"/>
                </a:solidFill>
              </a:rPr>
              <a:t>Catéchisme de l’Église catholique</a:t>
            </a:r>
            <a:endParaRPr lang="en-US" sz="1800" dirty="0"/>
          </a:p>
          <a:p>
            <a:pPr indent="0" marL="0">
              <a:spcAft>
                <a:spcPts val="400"/>
              </a:spcAft>
              <a:buNone/>
            </a:pPr>
            <a:r>
              <a:rPr lang="en-US" sz="1600" dirty="0">
                <a:solidFill>
                  <a:schemeClr val="tx1"/>
                </a:solidFill>
              </a:rPr>
              <a:t>DH 1909, DH 1706</a:t>
            </a:r>
            <a:endParaRPr lang="en-US" sz="1800" dirty="0"/>
          </a:p>
          <a:p>
            <a:pPr indent="0" marL="0">
              <a:spcAft>
                <a:spcPts val="300"/>
              </a:spcAft>
              <a:buNone/>
            </a:pPr>
            <a:r>
              <a:rPr lang="en-US" sz="1300" i="1" dirty="0">
                <a:solidFill>
                  <a:schemeClr val="tx1"/>
                </a:solidFill>
              </a:rPr>
              <a:t>Symboles et définitions de la foi catholique</a:t>
            </a:r>
            <a:endParaRPr lang="en-US" sz="1800" dirty="0"/>
          </a:p>
          <a:p>
            <a:pPr indent="0" marL="0">
              <a:spcAft>
                <a:spcPts val="400"/>
              </a:spcAft>
              <a:buNone/>
            </a:pPr>
            <a:r>
              <a:rPr lang="en-US" sz="1600" dirty="0">
                <a:solidFill>
                  <a:schemeClr val="tx1"/>
                </a:solidFill>
              </a:rPr>
              <a:t>LG</a:t>
            </a:r>
            <a:endParaRPr lang="en-US" sz="1800" dirty="0"/>
          </a:p>
          <a:p>
            <a:pPr indent="0" marL="0">
              <a:spcAft>
                <a:spcPts val="300"/>
              </a:spcAft>
              <a:buNone/>
            </a:pPr>
            <a:r>
              <a:rPr lang="en-US" sz="1300" i="1" dirty="0">
                <a:solidFill>
                  <a:schemeClr val="tx1"/>
                </a:solidFill>
              </a:rPr>
              <a:t>Lumen Gentium</a:t>
            </a:r>
            <a:endParaRPr lang="en-US" sz="1800" dirty="0"/>
          </a:p>
          <a:p>
            <a:pPr indent="0" marL="0">
              <a:spcAft>
                <a:spcPts val="400"/>
              </a:spcAft>
              <a:buNone/>
            </a:pPr>
            <a:r>
              <a:rPr lang="en-US" sz="1600" dirty="0">
                <a:solidFill>
                  <a:schemeClr val="tx1"/>
                </a:solidFill>
              </a:rPr>
              <a:t>GS</a:t>
            </a:r>
            <a:endParaRPr lang="en-US" sz="1800" dirty="0"/>
          </a:p>
          <a:p>
            <a:pPr indent="0" marL="0">
              <a:spcAft>
                <a:spcPts val="300"/>
              </a:spcAft>
              <a:buNone/>
            </a:pPr>
            <a:r>
              <a:rPr lang="en-US" sz="1300" i="1" dirty="0">
                <a:solidFill>
                  <a:schemeClr val="tx1"/>
                </a:solidFill>
              </a:rPr>
              <a:t>Gaudium et spes</a:t>
            </a:r>
            <a:endParaRPr lang="en-US" sz="18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II. Instruments de travail</a:t>
            </a:r>
            <a:endParaRPr lang="en-US" sz="2800" dirty="0"/>
          </a:p>
        </p:txBody>
      </p:sp>
      <p:sp>
        <p:nvSpPr>
          <p:cNvPr id="4" name="carte"/>
          <p:cNvSpPr/>
          <p:nvPr/>
        </p:nvSpPr>
        <p:spPr>
          <a:xfrm>
            <a:off x="457200" y="1188720"/>
            <a:ext cx="8229600" cy="3383280"/>
          </a:xfrm>
          <a:prstGeom prst="roundRect">
            <a:avLst>
              <a:gd name="adj" fmla="val 2162"/>
            </a:avLst>
          </a:prstGeom>
          <a:solidFill>
            <a:schemeClr val="accent1">
              <a:alpha val="10000"/>
            </a:schemeClr>
          </a:solidFill>
          <a:ln w="15875">
            <a:solidFill>
              <a:schemeClr val="accent1"/>
            </a:solidFill>
            <a:prstDash val="solid"/>
          </a:ln>
        </p:spPr>
      </p:sp>
      <p:sp>
        <p:nvSpPr>
          <p:cNvPr id="5" name="Text 3"/>
          <p:cNvSpPr txBox="1"/>
          <p:nvPr/>
        </p:nvSpPr>
        <p:spPr>
          <a:xfrm>
            <a:off x="640080" y="1371600"/>
            <a:ext cx="7863840" cy="3108960"/>
          </a:xfrm>
          <a:prstGeom prst="rect">
            <a:avLst/>
          </a:prstGeom>
          <a:noFill/>
          <a:ln/>
        </p:spPr>
        <p:txBody>
          <a:bodyPr wrap="square" lIns="0" tIns="0" rIns="0" bIns="0" rtlCol="0" anchor="t"/>
          <a:lstStyle/>
          <a:p>
            <a:pPr indent="0" marL="0">
              <a:spcAft>
                <a:spcPts val="400"/>
              </a:spcAft>
              <a:buNone/>
            </a:pPr>
            <a:r>
              <a:rPr lang="en-US" sz="1800" b="1" dirty="0">
                <a:solidFill>
                  <a:schemeClr val="accent1"/>
                </a:solidFill>
              </a:rPr>
              <a:t>1) Dictionnaires et encyclopédies</a:t>
            </a:r>
            <a:endParaRPr lang="en-US" sz="1800" dirty="0"/>
          </a:p>
          <a:p>
            <a:pPr indent="0" marL="0">
              <a:spcAft>
                <a:spcPts val="400"/>
              </a:spcAft>
              <a:buNone/>
            </a:pPr>
            <a:r>
              <a:rPr lang="en-US" sz="1500" dirty="0">
                <a:solidFill>
                  <a:schemeClr val="tx1"/>
                </a:solidFill>
              </a:rPr>
              <a:t>BLOCHER H., Créationisme, in GISEL P. (dir.), Encyclopédie du protestantisme, Paris, Cerf, 1995, 261-262.</a:t>
            </a:r>
            <a:endParaRPr lang="en-US" sz="1800" dirty="0"/>
          </a:p>
          <a:p>
            <a:pPr indent="0" marL="0">
              <a:spcAft>
                <a:spcPts val="400"/>
              </a:spcAft>
              <a:buNone/>
            </a:pPr>
            <a:r>
              <a:rPr lang="en-US" sz="1500" dirty="0">
                <a:solidFill>
                  <a:schemeClr val="tx1"/>
                </a:solidFill>
              </a:rPr>
              <a:t>COFFELE G., Mission, in LATOURELLE R. et FISICHELLA R. (dirs.), Dictionnaire de théologie fondamentale, Quebec, Bellarmin, 1992, 863-875.</a:t>
            </a:r>
            <a:endParaRPr lang="en-US" sz="1800" dirty="0"/>
          </a:p>
          <a:p>
            <a:pPr indent="0" marL="0">
              <a:spcAft>
                <a:spcPts val="400"/>
              </a:spcAft>
              <a:buNone/>
            </a:pPr>
            <a:r>
              <a:rPr lang="en-US" sz="1500" dirty="0">
                <a:solidFill>
                  <a:schemeClr val="tx1"/>
                </a:solidFill>
              </a:rPr>
              <a:t>DE CLERCK P., Initiation chrétienne, dans LACOSTE J.-Y. (dir.), Dictionnaire critique de théologie, Paris, PUF, 1998, 577-578.</a:t>
            </a:r>
            <a:endParaRPr lang="en-US" sz="1800" dirty="0"/>
          </a:p>
          <a:p>
            <a:pPr indent="0" marL="0">
              <a:spcAft>
                <a:spcPts val="400"/>
              </a:spcAft>
              <a:buNone/>
            </a:pPr>
            <a:r>
              <a:rPr lang="en-US" sz="1500" dirty="0">
                <a:solidFill>
                  <a:schemeClr val="tx1"/>
                </a:solidFill>
              </a:rPr>
              <a:t>LALANDE A., Vocabulaire technique et critique de la philosophie, Paris, PUF, 1926.</a:t>
            </a:r>
            <a:endParaRPr lang="en-US" sz="1800" dirty="0"/>
          </a:p>
          <a:p>
            <a:pPr indent="0" marL="0">
              <a:spcAft>
                <a:spcPts val="400"/>
              </a:spcAft>
              <a:buNone/>
            </a:pPr>
            <a:r>
              <a:rPr lang="en-US" sz="1500" dirty="0">
                <a:solidFill>
                  <a:schemeClr val="tx1"/>
                </a:solidFill>
              </a:rPr>
              <a:t>LÉON-DUFOUR X. (dir.), Vocabulaire de théologie biblique, Paris, Cerf, 2007.</a:t>
            </a:r>
            <a:endParaRPr lang="en-US" sz="1800" dirty="0"/>
          </a:p>
          <a:p>
            <a:pPr indent="0" marL="0">
              <a:spcAft>
                <a:spcPts val="400"/>
              </a:spcAft>
              <a:buNone/>
            </a:pPr>
            <a:r>
              <a:rPr lang="en-US" sz="1500" dirty="0">
                <a:solidFill>
                  <a:schemeClr val="tx1"/>
                </a:solidFill>
              </a:rPr>
              <a:t>RAHNER K. - VORGRIMLER H., Petit dictionnaire de théologie catholique, Paris, Seuil, 1970.</a:t>
            </a:r>
            <a:endParaRPr lang="en-US" sz="18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III. Études · 1) Livres (1/3)</a:t>
            </a:r>
            <a:endParaRPr lang="en-US" sz="2800" dirty="0"/>
          </a:p>
        </p:txBody>
      </p:sp>
      <p:sp>
        <p:nvSpPr>
          <p:cNvPr id="4" name="carte"/>
          <p:cNvSpPr/>
          <p:nvPr/>
        </p:nvSpPr>
        <p:spPr>
          <a:xfrm>
            <a:off x="457200" y="1188720"/>
            <a:ext cx="8229600" cy="739140"/>
          </a:xfrm>
          <a:prstGeom prst="roundRect">
            <a:avLst>
              <a:gd name="adj" fmla="val 9897"/>
            </a:avLst>
          </a:prstGeom>
          <a:solidFill>
            <a:schemeClr val="accent1">
              <a:alpha val="10000"/>
            </a:schemeClr>
          </a:solidFill>
          <a:ln w="15875">
            <a:solidFill>
              <a:schemeClr val="accent1"/>
            </a:solidFill>
            <a:prstDash val="solid"/>
          </a:ln>
        </p:spPr>
      </p:sp>
      <p:sp>
        <p:nvSpPr>
          <p:cNvPr id="5" name="Text 3"/>
          <p:cNvSpPr txBox="1"/>
          <p:nvPr/>
        </p:nvSpPr>
        <p:spPr>
          <a:xfrm>
            <a:off x="621792" y="1188720"/>
            <a:ext cx="1645920" cy="739140"/>
          </a:xfrm>
          <a:prstGeom prst="rect">
            <a:avLst/>
          </a:prstGeom>
          <a:noFill/>
          <a:ln/>
        </p:spPr>
        <p:txBody>
          <a:bodyPr wrap="square" lIns="0" tIns="0" rIns="0" bIns="0" rtlCol="0" anchor="ctr"/>
          <a:lstStyle/>
          <a:p>
            <a:pPr indent="0" marL="0">
              <a:buNone/>
            </a:pPr>
            <a:r>
              <a:rPr lang="en-US" sz="1400" b="1" dirty="0">
                <a:solidFill>
                  <a:schemeClr val="accent1"/>
                </a:solidFill>
              </a:rPr>
              <a:t>Un auteur, avec tome</a:t>
            </a:r>
            <a:endParaRPr lang="en-US" sz="1400" dirty="0"/>
          </a:p>
        </p:txBody>
      </p:sp>
      <p:sp>
        <p:nvSpPr>
          <p:cNvPr id="6" name="Text 4"/>
          <p:cNvSpPr txBox="1"/>
          <p:nvPr/>
        </p:nvSpPr>
        <p:spPr>
          <a:xfrm>
            <a:off x="2359152" y="1188720"/>
            <a:ext cx="6080760" cy="739140"/>
          </a:xfrm>
          <a:prstGeom prst="rect">
            <a:avLst/>
          </a:prstGeom>
          <a:noFill/>
          <a:ln/>
        </p:spPr>
        <p:txBody>
          <a:bodyPr wrap="square" lIns="0" tIns="0" rIns="0" bIns="0" rtlCol="0" anchor="ctr"/>
          <a:lstStyle/>
          <a:p>
            <a:pPr indent="0" marL="0">
              <a:buNone/>
            </a:pPr>
            <a:r>
              <a:rPr lang="en-US" sz="1500" dirty="0">
                <a:solidFill>
                  <a:schemeClr val="tx1"/>
                </a:solidFill>
              </a:rPr>
              <a:t>SESBOÜÉ B., Histoire des dogmes, tome III : Les signes du salut, Paris, Desclée, 1995.</a:t>
            </a:r>
            <a:endParaRPr lang="en-US" sz="1500" dirty="0"/>
          </a:p>
        </p:txBody>
      </p:sp>
      <p:sp>
        <p:nvSpPr>
          <p:cNvPr id="7" name="carte"/>
          <p:cNvSpPr/>
          <p:nvPr/>
        </p:nvSpPr>
        <p:spPr>
          <a:xfrm>
            <a:off x="457200" y="2070100"/>
            <a:ext cx="8229600" cy="739140"/>
          </a:xfrm>
          <a:prstGeom prst="roundRect">
            <a:avLst>
              <a:gd name="adj" fmla="val 9897"/>
            </a:avLst>
          </a:prstGeom>
          <a:solidFill>
            <a:schemeClr val="accent3">
              <a:alpha val="10000"/>
            </a:schemeClr>
          </a:solidFill>
          <a:ln w="15875">
            <a:solidFill>
              <a:schemeClr val="accent3"/>
            </a:solidFill>
            <a:prstDash val="solid"/>
          </a:ln>
        </p:spPr>
      </p:sp>
      <p:sp>
        <p:nvSpPr>
          <p:cNvPr id="8" name="Text 6"/>
          <p:cNvSpPr txBox="1"/>
          <p:nvPr/>
        </p:nvSpPr>
        <p:spPr>
          <a:xfrm>
            <a:off x="621792" y="2070100"/>
            <a:ext cx="1645920" cy="739140"/>
          </a:xfrm>
          <a:prstGeom prst="rect">
            <a:avLst/>
          </a:prstGeom>
          <a:noFill/>
          <a:ln/>
        </p:spPr>
        <p:txBody>
          <a:bodyPr wrap="square" lIns="0" tIns="0" rIns="0" bIns="0" rtlCol="0" anchor="ctr"/>
          <a:lstStyle/>
          <a:p>
            <a:pPr indent="0" marL="0">
              <a:buNone/>
            </a:pPr>
            <a:r>
              <a:rPr lang="en-US" sz="1400" b="1" dirty="0">
                <a:solidFill>
                  <a:schemeClr val="accent3"/>
                </a:solidFill>
              </a:rPr>
              <a:t>Deux auteurs</a:t>
            </a:r>
            <a:endParaRPr lang="en-US" sz="1400" dirty="0"/>
          </a:p>
        </p:txBody>
      </p:sp>
      <p:sp>
        <p:nvSpPr>
          <p:cNvPr id="9" name="Text 7"/>
          <p:cNvSpPr txBox="1"/>
          <p:nvPr/>
        </p:nvSpPr>
        <p:spPr>
          <a:xfrm>
            <a:off x="2359152" y="2070100"/>
            <a:ext cx="6080760" cy="739140"/>
          </a:xfrm>
          <a:prstGeom prst="rect">
            <a:avLst/>
          </a:prstGeom>
          <a:noFill/>
          <a:ln/>
        </p:spPr>
        <p:txBody>
          <a:bodyPr wrap="square" lIns="0" tIns="0" rIns="0" bIns="0" rtlCol="0" anchor="ctr"/>
          <a:lstStyle/>
          <a:p>
            <a:pPr indent="0" marL="0">
              <a:buNone/>
            </a:pPr>
            <a:r>
              <a:rPr lang="en-US" sz="1500" dirty="0">
                <a:solidFill>
                  <a:schemeClr val="tx1"/>
                </a:solidFill>
              </a:rPr>
              <a:t>GIROUX S. – G. TREMBLAY, Méthodologie des sciences humaines. La recherche en action, Québec, ERPI, 2002.</a:t>
            </a:r>
            <a:endParaRPr lang="en-US" sz="1500" dirty="0"/>
          </a:p>
        </p:txBody>
      </p:sp>
      <p:sp>
        <p:nvSpPr>
          <p:cNvPr id="10" name="carte"/>
          <p:cNvSpPr/>
          <p:nvPr/>
        </p:nvSpPr>
        <p:spPr>
          <a:xfrm>
            <a:off x="457200" y="2951480"/>
            <a:ext cx="8229600" cy="739140"/>
          </a:xfrm>
          <a:prstGeom prst="roundRect">
            <a:avLst>
              <a:gd name="adj" fmla="val 9897"/>
            </a:avLst>
          </a:prstGeom>
          <a:solidFill>
            <a:schemeClr val="accent5">
              <a:alpha val="10000"/>
            </a:schemeClr>
          </a:solidFill>
          <a:ln w="15875">
            <a:solidFill>
              <a:schemeClr val="accent5"/>
            </a:solidFill>
            <a:prstDash val="solid"/>
          </a:ln>
        </p:spPr>
      </p:sp>
      <p:sp>
        <p:nvSpPr>
          <p:cNvPr id="11" name="Text 9"/>
          <p:cNvSpPr txBox="1"/>
          <p:nvPr/>
        </p:nvSpPr>
        <p:spPr>
          <a:xfrm>
            <a:off x="621792" y="2951480"/>
            <a:ext cx="1645920" cy="739140"/>
          </a:xfrm>
          <a:prstGeom prst="rect">
            <a:avLst/>
          </a:prstGeom>
          <a:noFill/>
          <a:ln/>
        </p:spPr>
        <p:txBody>
          <a:bodyPr wrap="square" lIns="0" tIns="0" rIns="0" bIns="0" rtlCol="0" anchor="ctr"/>
          <a:lstStyle/>
          <a:p>
            <a:pPr indent="0" marL="0">
              <a:buNone/>
            </a:pPr>
            <a:r>
              <a:rPr lang="en-US" sz="1400" b="1" dirty="0">
                <a:solidFill>
                  <a:schemeClr val="accent5"/>
                </a:solidFill>
              </a:rPr>
              <a:t>Plusieurs auteurs</a:t>
            </a:r>
            <a:endParaRPr lang="en-US" sz="1400" dirty="0"/>
          </a:p>
        </p:txBody>
      </p:sp>
      <p:sp>
        <p:nvSpPr>
          <p:cNvPr id="12" name="Text 10"/>
          <p:cNvSpPr txBox="1"/>
          <p:nvPr/>
        </p:nvSpPr>
        <p:spPr>
          <a:xfrm>
            <a:off x="2359152" y="2951480"/>
            <a:ext cx="6080760" cy="739140"/>
          </a:xfrm>
          <a:prstGeom prst="rect">
            <a:avLst/>
          </a:prstGeom>
          <a:noFill/>
          <a:ln/>
        </p:spPr>
        <p:txBody>
          <a:bodyPr wrap="square" lIns="0" tIns="0" rIns="0" bIns="0" rtlCol="0" anchor="ctr"/>
          <a:lstStyle/>
          <a:p>
            <a:pPr indent="0" marL="0">
              <a:buNone/>
            </a:pPr>
            <a:r>
              <a:rPr lang="en-US" sz="1500" dirty="0">
                <a:solidFill>
                  <a:schemeClr val="tx1"/>
                </a:solidFill>
              </a:rPr>
              <a:t>PACOMIO L. et al., Dictionnaire théologique interdisciplinaire, I, Salamanca, Ediciones Sigueme, 1982.</a:t>
            </a:r>
            <a:endParaRPr lang="en-US" sz="1500" dirty="0"/>
          </a:p>
        </p:txBody>
      </p:sp>
      <p:sp>
        <p:nvSpPr>
          <p:cNvPr id="13" name="carte"/>
          <p:cNvSpPr/>
          <p:nvPr/>
        </p:nvSpPr>
        <p:spPr>
          <a:xfrm>
            <a:off x="457200" y="3832860"/>
            <a:ext cx="8229600" cy="739140"/>
          </a:xfrm>
          <a:prstGeom prst="roundRect">
            <a:avLst>
              <a:gd name="adj" fmla="val 9897"/>
            </a:avLst>
          </a:prstGeom>
          <a:solidFill>
            <a:schemeClr val="accent6">
              <a:alpha val="10000"/>
            </a:schemeClr>
          </a:solidFill>
          <a:ln w="15875">
            <a:solidFill>
              <a:schemeClr val="accent6"/>
            </a:solidFill>
            <a:prstDash val="solid"/>
          </a:ln>
        </p:spPr>
      </p:sp>
      <p:sp>
        <p:nvSpPr>
          <p:cNvPr id="14" name="Text 12"/>
          <p:cNvSpPr txBox="1"/>
          <p:nvPr/>
        </p:nvSpPr>
        <p:spPr>
          <a:xfrm>
            <a:off x="621792" y="3832860"/>
            <a:ext cx="1645920" cy="739140"/>
          </a:xfrm>
          <a:prstGeom prst="rect">
            <a:avLst/>
          </a:prstGeom>
          <a:noFill/>
          <a:ln/>
        </p:spPr>
        <p:txBody>
          <a:bodyPr wrap="square" lIns="0" tIns="0" rIns="0" bIns="0" rtlCol="0" anchor="ctr"/>
          <a:lstStyle/>
          <a:p>
            <a:pPr indent="0" marL="0">
              <a:buNone/>
            </a:pPr>
            <a:r>
              <a:rPr lang="en-US" sz="1400" b="1" dirty="0">
                <a:solidFill>
                  <a:schemeClr val="accent6"/>
                </a:solidFill>
              </a:rPr>
              <a:t>Livre édité</a:t>
            </a:r>
            <a:endParaRPr lang="en-US" sz="1400" dirty="0"/>
          </a:p>
        </p:txBody>
      </p:sp>
      <p:sp>
        <p:nvSpPr>
          <p:cNvPr id="15" name="Text 13"/>
          <p:cNvSpPr txBox="1"/>
          <p:nvPr/>
        </p:nvSpPr>
        <p:spPr>
          <a:xfrm>
            <a:off x="2359152" y="3832860"/>
            <a:ext cx="6080760" cy="739140"/>
          </a:xfrm>
          <a:prstGeom prst="rect">
            <a:avLst/>
          </a:prstGeom>
          <a:noFill/>
          <a:ln/>
        </p:spPr>
        <p:txBody>
          <a:bodyPr wrap="square" lIns="0" tIns="0" rIns="0" bIns="0" rtlCol="0" anchor="ctr"/>
          <a:lstStyle/>
          <a:p>
            <a:pPr indent="0" marL="0">
              <a:buNone/>
            </a:pPr>
            <a:r>
              <a:rPr lang="en-US" sz="1500" dirty="0">
                <a:solidFill>
                  <a:schemeClr val="tx1"/>
                </a:solidFill>
              </a:rPr>
              <a:t>GOFFI T. – B. SECONDIN (éds.), Problèmes et perspectives de spiritualité, Brescia, Queriniana, 1983.</a:t>
            </a:r>
            <a:endParaRPr lang="en-US" sz="15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III. Études · 1) Livres (2/3)</a:t>
            </a:r>
            <a:endParaRPr lang="en-US" sz="2800" dirty="0"/>
          </a:p>
        </p:txBody>
      </p:sp>
      <p:sp>
        <p:nvSpPr>
          <p:cNvPr id="4" name="carte"/>
          <p:cNvSpPr/>
          <p:nvPr/>
        </p:nvSpPr>
        <p:spPr>
          <a:xfrm>
            <a:off x="457200" y="1188720"/>
            <a:ext cx="8229600" cy="506730"/>
          </a:xfrm>
          <a:prstGeom prst="roundRect">
            <a:avLst>
              <a:gd name="adj" fmla="val 14436"/>
            </a:avLst>
          </a:prstGeom>
          <a:solidFill>
            <a:schemeClr val="accent1">
              <a:alpha val="10000"/>
            </a:schemeClr>
          </a:solidFill>
          <a:ln w="15875">
            <a:solidFill>
              <a:schemeClr val="accent1"/>
            </a:solidFill>
            <a:prstDash val="solid"/>
          </a:ln>
        </p:spPr>
      </p:sp>
      <p:sp>
        <p:nvSpPr>
          <p:cNvPr id="5" name="Text 3"/>
          <p:cNvSpPr txBox="1"/>
          <p:nvPr/>
        </p:nvSpPr>
        <p:spPr>
          <a:xfrm>
            <a:off x="621792" y="1188720"/>
            <a:ext cx="1645920" cy="506730"/>
          </a:xfrm>
          <a:prstGeom prst="rect">
            <a:avLst/>
          </a:prstGeom>
          <a:noFill/>
          <a:ln/>
        </p:spPr>
        <p:txBody>
          <a:bodyPr wrap="square" lIns="0" tIns="0" rIns="0" bIns="0" rtlCol="0" anchor="ctr"/>
          <a:lstStyle/>
          <a:p>
            <a:pPr indent="0" marL="0">
              <a:buNone/>
            </a:pPr>
            <a:r>
              <a:rPr lang="en-US" sz="1400" b="1" dirty="0">
                <a:solidFill>
                  <a:schemeClr val="accent1"/>
                </a:solidFill>
              </a:rPr>
              <a:t>Source anonyme</a:t>
            </a:r>
            <a:endParaRPr lang="en-US" sz="1400" dirty="0"/>
          </a:p>
        </p:txBody>
      </p:sp>
      <p:sp>
        <p:nvSpPr>
          <p:cNvPr id="6" name="Text 4"/>
          <p:cNvSpPr txBox="1"/>
          <p:nvPr/>
        </p:nvSpPr>
        <p:spPr>
          <a:xfrm>
            <a:off x="2359152" y="1188720"/>
            <a:ext cx="6080760" cy="506730"/>
          </a:xfrm>
          <a:prstGeom prst="rect">
            <a:avLst/>
          </a:prstGeom>
          <a:noFill/>
          <a:ln/>
        </p:spPr>
        <p:txBody>
          <a:bodyPr wrap="square" lIns="0" tIns="0" rIns="0" bIns="0" rtlCol="0" anchor="ctr"/>
          <a:lstStyle/>
          <a:p>
            <a:pPr indent="0" marL="0">
              <a:buNone/>
            </a:pPr>
            <a:r>
              <a:rPr lang="en-US" sz="1500" dirty="0">
                <a:solidFill>
                  <a:schemeClr val="tx1"/>
                </a:solidFill>
              </a:rPr>
              <a:t>ANONYME OU X, L’Égypte antique, Paris, Cerf, 1992.</a:t>
            </a:r>
            <a:endParaRPr lang="en-US" sz="1500" dirty="0"/>
          </a:p>
        </p:txBody>
      </p:sp>
      <p:sp>
        <p:nvSpPr>
          <p:cNvPr id="7" name="carte"/>
          <p:cNvSpPr/>
          <p:nvPr/>
        </p:nvSpPr>
        <p:spPr>
          <a:xfrm>
            <a:off x="457200" y="1969770"/>
            <a:ext cx="8229600" cy="506730"/>
          </a:xfrm>
          <a:prstGeom prst="roundRect">
            <a:avLst>
              <a:gd name="adj" fmla="val 14436"/>
            </a:avLst>
          </a:prstGeom>
          <a:solidFill>
            <a:schemeClr val="accent3">
              <a:alpha val="10000"/>
            </a:schemeClr>
          </a:solidFill>
          <a:ln w="15875">
            <a:solidFill>
              <a:schemeClr val="accent3"/>
            </a:solidFill>
            <a:prstDash val="solid"/>
          </a:ln>
        </p:spPr>
      </p:sp>
      <p:sp>
        <p:nvSpPr>
          <p:cNvPr id="8" name="Text 6"/>
          <p:cNvSpPr txBox="1"/>
          <p:nvPr/>
        </p:nvSpPr>
        <p:spPr>
          <a:xfrm>
            <a:off x="621792" y="1969770"/>
            <a:ext cx="1645920" cy="506730"/>
          </a:xfrm>
          <a:prstGeom prst="rect">
            <a:avLst/>
          </a:prstGeom>
          <a:noFill/>
          <a:ln/>
        </p:spPr>
        <p:txBody>
          <a:bodyPr wrap="square" lIns="0" tIns="0" rIns="0" bIns="0" rtlCol="0" anchor="ctr"/>
          <a:lstStyle/>
          <a:p>
            <a:pPr indent="0" marL="0">
              <a:buNone/>
            </a:pPr>
            <a:r>
              <a:rPr lang="en-US" sz="1400" b="1" dirty="0">
                <a:solidFill>
                  <a:schemeClr val="accent3"/>
                </a:solidFill>
              </a:rPr>
              <a:t>Sans lieu</a:t>
            </a:r>
            <a:endParaRPr lang="en-US" sz="1400" dirty="0"/>
          </a:p>
        </p:txBody>
      </p:sp>
      <p:sp>
        <p:nvSpPr>
          <p:cNvPr id="9" name="Text 7"/>
          <p:cNvSpPr txBox="1"/>
          <p:nvPr/>
        </p:nvSpPr>
        <p:spPr>
          <a:xfrm>
            <a:off x="2359152" y="1969770"/>
            <a:ext cx="6080760" cy="506730"/>
          </a:xfrm>
          <a:prstGeom prst="rect">
            <a:avLst/>
          </a:prstGeom>
          <a:noFill/>
          <a:ln/>
        </p:spPr>
        <p:txBody>
          <a:bodyPr wrap="square" lIns="0" tIns="0" rIns="0" bIns="0" rtlCol="0" anchor="ctr"/>
          <a:lstStyle/>
          <a:p>
            <a:pPr indent="0" marL="0">
              <a:buNone/>
            </a:pPr>
            <a:r>
              <a:rPr lang="en-US" sz="1500" dirty="0">
                <a:solidFill>
                  <a:schemeClr val="tx1"/>
                </a:solidFill>
              </a:rPr>
              <a:t>LAFLEUR G., Les philosophes, s.l., L’Équinoxe, 1988.</a:t>
            </a:r>
            <a:endParaRPr lang="en-US" sz="1500" dirty="0"/>
          </a:p>
        </p:txBody>
      </p:sp>
      <p:sp>
        <p:nvSpPr>
          <p:cNvPr id="10" name="carte"/>
          <p:cNvSpPr/>
          <p:nvPr/>
        </p:nvSpPr>
        <p:spPr>
          <a:xfrm>
            <a:off x="457200" y="2750820"/>
            <a:ext cx="8229600" cy="506730"/>
          </a:xfrm>
          <a:prstGeom prst="roundRect">
            <a:avLst>
              <a:gd name="adj" fmla="val 14436"/>
            </a:avLst>
          </a:prstGeom>
          <a:solidFill>
            <a:schemeClr val="accent5">
              <a:alpha val="10000"/>
            </a:schemeClr>
          </a:solidFill>
          <a:ln w="15875">
            <a:solidFill>
              <a:schemeClr val="accent5"/>
            </a:solidFill>
            <a:prstDash val="solid"/>
          </a:ln>
        </p:spPr>
      </p:sp>
      <p:sp>
        <p:nvSpPr>
          <p:cNvPr id="11" name="Text 9"/>
          <p:cNvSpPr txBox="1"/>
          <p:nvPr/>
        </p:nvSpPr>
        <p:spPr>
          <a:xfrm>
            <a:off x="621792" y="2750820"/>
            <a:ext cx="1645920" cy="506730"/>
          </a:xfrm>
          <a:prstGeom prst="rect">
            <a:avLst/>
          </a:prstGeom>
          <a:noFill/>
          <a:ln/>
        </p:spPr>
        <p:txBody>
          <a:bodyPr wrap="square" lIns="0" tIns="0" rIns="0" bIns="0" rtlCol="0" anchor="ctr"/>
          <a:lstStyle/>
          <a:p>
            <a:pPr indent="0" marL="0">
              <a:buNone/>
            </a:pPr>
            <a:r>
              <a:rPr lang="en-US" sz="1400" b="1" dirty="0">
                <a:solidFill>
                  <a:schemeClr val="accent5"/>
                </a:solidFill>
              </a:rPr>
              <a:t>Sans date</a:t>
            </a:r>
            <a:endParaRPr lang="en-US" sz="1400" dirty="0"/>
          </a:p>
        </p:txBody>
      </p:sp>
      <p:sp>
        <p:nvSpPr>
          <p:cNvPr id="12" name="Text 10"/>
          <p:cNvSpPr txBox="1"/>
          <p:nvPr/>
        </p:nvSpPr>
        <p:spPr>
          <a:xfrm>
            <a:off x="2359152" y="2750820"/>
            <a:ext cx="6080760" cy="506730"/>
          </a:xfrm>
          <a:prstGeom prst="rect">
            <a:avLst/>
          </a:prstGeom>
          <a:noFill/>
          <a:ln/>
        </p:spPr>
        <p:txBody>
          <a:bodyPr wrap="square" lIns="0" tIns="0" rIns="0" bIns="0" rtlCol="0" anchor="ctr"/>
          <a:lstStyle/>
          <a:p>
            <a:pPr indent="0" marL="0">
              <a:buNone/>
            </a:pPr>
            <a:r>
              <a:rPr lang="en-US" sz="1500" dirty="0">
                <a:solidFill>
                  <a:schemeClr val="tx1"/>
                </a:solidFill>
              </a:rPr>
              <a:t>MONROVIA B., L’esthétique de l’être, Sion, L’Équinoxe, s.d.</a:t>
            </a:r>
            <a:endParaRPr lang="en-US" sz="1500" dirty="0"/>
          </a:p>
        </p:txBody>
      </p:sp>
      <p:sp>
        <p:nvSpPr>
          <p:cNvPr id="13" name="carte"/>
          <p:cNvSpPr/>
          <p:nvPr/>
        </p:nvSpPr>
        <p:spPr>
          <a:xfrm>
            <a:off x="457200" y="3531870"/>
            <a:ext cx="8229600" cy="506730"/>
          </a:xfrm>
          <a:prstGeom prst="roundRect">
            <a:avLst>
              <a:gd name="adj" fmla="val 14436"/>
            </a:avLst>
          </a:prstGeom>
          <a:solidFill>
            <a:schemeClr val="accent6">
              <a:alpha val="10000"/>
            </a:schemeClr>
          </a:solidFill>
          <a:ln w="15875">
            <a:solidFill>
              <a:schemeClr val="accent6"/>
            </a:solidFill>
            <a:prstDash val="solid"/>
          </a:ln>
        </p:spPr>
      </p:sp>
      <p:sp>
        <p:nvSpPr>
          <p:cNvPr id="14" name="Text 12"/>
          <p:cNvSpPr txBox="1"/>
          <p:nvPr/>
        </p:nvSpPr>
        <p:spPr>
          <a:xfrm>
            <a:off x="621792" y="3531870"/>
            <a:ext cx="1645920" cy="506730"/>
          </a:xfrm>
          <a:prstGeom prst="rect">
            <a:avLst/>
          </a:prstGeom>
          <a:noFill/>
          <a:ln/>
        </p:spPr>
        <p:txBody>
          <a:bodyPr wrap="square" lIns="0" tIns="0" rIns="0" bIns="0" rtlCol="0" anchor="ctr"/>
          <a:lstStyle/>
          <a:p>
            <a:pPr indent="0" marL="0">
              <a:buNone/>
            </a:pPr>
            <a:r>
              <a:rPr lang="en-US" sz="1400" b="1" dirty="0">
                <a:solidFill>
                  <a:schemeClr val="accent6"/>
                </a:solidFill>
              </a:rPr>
              <a:t>Ni lieu ni date</a:t>
            </a:r>
            <a:endParaRPr lang="en-US" sz="1400" dirty="0"/>
          </a:p>
        </p:txBody>
      </p:sp>
      <p:sp>
        <p:nvSpPr>
          <p:cNvPr id="15" name="Text 13"/>
          <p:cNvSpPr txBox="1"/>
          <p:nvPr/>
        </p:nvSpPr>
        <p:spPr>
          <a:xfrm>
            <a:off x="2359152" y="3531870"/>
            <a:ext cx="6080760" cy="506730"/>
          </a:xfrm>
          <a:prstGeom prst="rect">
            <a:avLst/>
          </a:prstGeom>
          <a:noFill/>
          <a:ln/>
        </p:spPr>
        <p:txBody>
          <a:bodyPr wrap="square" lIns="0" tIns="0" rIns="0" bIns="0" rtlCol="0" anchor="ctr"/>
          <a:lstStyle/>
          <a:p>
            <a:pPr indent="0" marL="0">
              <a:buNone/>
            </a:pPr>
            <a:r>
              <a:rPr lang="en-US" sz="1500" dirty="0">
                <a:solidFill>
                  <a:schemeClr val="tx1"/>
                </a:solidFill>
              </a:rPr>
              <a:t>TÉTRAULT O., Le gigantisme cinématographique, Éd. de l’Aube, s.l.n.d.</a:t>
            </a:r>
            <a:endParaRPr lang="en-US" sz="15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III. Études · 1) Livres (3/3)</a:t>
            </a:r>
            <a:endParaRPr lang="en-US" sz="2800" dirty="0"/>
          </a:p>
        </p:txBody>
      </p:sp>
      <p:sp>
        <p:nvSpPr>
          <p:cNvPr id="4" name="carte"/>
          <p:cNvSpPr/>
          <p:nvPr/>
        </p:nvSpPr>
        <p:spPr>
          <a:xfrm>
            <a:off x="457200" y="1188720"/>
            <a:ext cx="8229600" cy="506730"/>
          </a:xfrm>
          <a:prstGeom prst="roundRect">
            <a:avLst>
              <a:gd name="adj" fmla="val 14436"/>
            </a:avLst>
          </a:prstGeom>
          <a:solidFill>
            <a:schemeClr val="accent1">
              <a:alpha val="10000"/>
            </a:schemeClr>
          </a:solidFill>
          <a:ln w="15875">
            <a:solidFill>
              <a:schemeClr val="accent1"/>
            </a:solidFill>
            <a:prstDash val="solid"/>
          </a:ln>
        </p:spPr>
      </p:sp>
      <p:sp>
        <p:nvSpPr>
          <p:cNvPr id="5" name="Text 3"/>
          <p:cNvSpPr txBox="1"/>
          <p:nvPr/>
        </p:nvSpPr>
        <p:spPr>
          <a:xfrm>
            <a:off x="621792" y="1188720"/>
            <a:ext cx="1645920" cy="506730"/>
          </a:xfrm>
          <a:prstGeom prst="rect">
            <a:avLst/>
          </a:prstGeom>
          <a:noFill/>
          <a:ln/>
        </p:spPr>
        <p:txBody>
          <a:bodyPr wrap="square" lIns="0" tIns="0" rIns="0" bIns="0" rtlCol="0" anchor="ctr"/>
          <a:lstStyle/>
          <a:p>
            <a:pPr indent="0" marL="0">
              <a:buNone/>
            </a:pPr>
            <a:r>
              <a:rPr lang="en-US" sz="1400" b="1" dirty="0">
                <a:solidFill>
                  <a:schemeClr val="accent1"/>
                </a:solidFill>
              </a:rPr>
              <a:t>Date incertaine</a:t>
            </a:r>
            <a:endParaRPr lang="en-US" sz="1400" dirty="0"/>
          </a:p>
        </p:txBody>
      </p:sp>
      <p:sp>
        <p:nvSpPr>
          <p:cNvPr id="6" name="Text 4"/>
          <p:cNvSpPr txBox="1"/>
          <p:nvPr/>
        </p:nvSpPr>
        <p:spPr>
          <a:xfrm>
            <a:off x="2359152" y="1188720"/>
            <a:ext cx="6080760" cy="506730"/>
          </a:xfrm>
          <a:prstGeom prst="rect">
            <a:avLst/>
          </a:prstGeom>
          <a:noFill/>
          <a:ln/>
        </p:spPr>
        <p:txBody>
          <a:bodyPr wrap="square" lIns="0" tIns="0" rIns="0" bIns="0" rtlCol="0" anchor="ctr"/>
          <a:lstStyle/>
          <a:p>
            <a:pPr indent="0" marL="0">
              <a:buNone/>
            </a:pPr>
            <a:r>
              <a:rPr lang="en-US" sz="1500" dirty="0">
                <a:solidFill>
                  <a:schemeClr val="tx1"/>
                </a:solidFill>
              </a:rPr>
              <a:t>GAGNÉ L., La propédeutique, Paris, Éd. Nouvelles, [ca 1991].</a:t>
            </a:r>
            <a:endParaRPr lang="en-US" sz="1500" dirty="0"/>
          </a:p>
        </p:txBody>
      </p:sp>
      <p:sp>
        <p:nvSpPr>
          <p:cNvPr id="7" name="carte"/>
          <p:cNvSpPr/>
          <p:nvPr/>
        </p:nvSpPr>
        <p:spPr>
          <a:xfrm>
            <a:off x="457200" y="1969770"/>
            <a:ext cx="8229600" cy="739140"/>
          </a:xfrm>
          <a:prstGeom prst="roundRect">
            <a:avLst>
              <a:gd name="adj" fmla="val 9897"/>
            </a:avLst>
          </a:prstGeom>
          <a:solidFill>
            <a:schemeClr val="accent3">
              <a:alpha val="10000"/>
            </a:schemeClr>
          </a:solidFill>
          <a:ln w="15875">
            <a:solidFill>
              <a:schemeClr val="accent3"/>
            </a:solidFill>
            <a:prstDash val="solid"/>
          </a:ln>
        </p:spPr>
      </p:sp>
      <p:sp>
        <p:nvSpPr>
          <p:cNvPr id="8" name="Text 6"/>
          <p:cNvSpPr txBox="1"/>
          <p:nvPr/>
        </p:nvSpPr>
        <p:spPr>
          <a:xfrm>
            <a:off x="621792" y="1969770"/>
            <a:ext cx="1645920" cy="739140"/>
          </a:xfrm>
          <a:prstGeom prst="rect">
            <a:avLst/>
          </a:prstGeom>
          <a:noFill/>
          <a:ln/>
        </p:spPr>
        <p:txBody>
          <a:bodyPr wrap="square" lIns="0" tIns="0" rIns="0" bIns="0" rtlCol="0" anchor="ctr"/>
          <a:lstStyle/>
          <a:p>
            <a:pPr indent="0" marL="0">
              <a:buNone/>
            </a:pPr>
            <a:r>
              <a:rPr lang="en-US" sz="1400" b="1" dirty="0">
                <a:solidFill>
                  <a:schemeClr val="accent3"/>
                </a:solidFill>
              </a:rPr>
              <a:t>Ouvrage réédité</a:t>
            </a:r>
            <a:endParaRPr lang="en-US" sz="1400" dirty="0"/>
          </a:p>
        </p:txBody>
      </p:sp>
      <p:sp>
        <p:nvSpPr>
          <p:cNvPr id="9" name="Text 7"/>
          <p:cNvSpPr txBox="1"/>
          <p:nvPr/>
        </p:nvSpPr>
        <p:spPr>
          <a:xfrm>
            <a:off x="2359152" y="1969770"/>
            <a:ext cx="6080760" cy="739140"/>
          </a:xfrm>
          <a:prstGeom prst="rect">
            <a:avLst/>
          </a:prstGeom>
          <a:noFill/>
          <a:ln/>
        </p:spPr>
        <p:txBody>
          <a:bodyPr wrap="square" lIns="0" tIns="0" rIns="0" bIns="0" rtlCol="0" anchor="ctr"/>
          <a:lstStyle/>
          <a:p>
            <a:pPr indent="0" marL="0">
              <a:buNone/>
            </a:pPr>
            <a:r>
              <a:rPr lang="en-US" sz="1500" dirty="0">
                <a:solidFill>
                  <a:schemeClr val="tx1"/>
                </a:solidFill>
              </a:rPr>
              <a:t>QUIVY R. et VAN CAMPENHOUDT L., Manuel de recherche en sciences sociales, 2ème éd. revue et augmentée, Paris, Dunod, 1995.</a:t>
            </a:r>
            <a:endParaRPr lang="en-US" sz="1500" dirty="0"/>
          </a:p>
        </p:txBody>
      </p:sp>
      <p:sp>
        <p:nvSpPr>
          <p:cNvPr id="10" name="carte"/>
          <p:cNvSpPr/>
          <p:nvPr/>
        </p:nvSpPr>
        <p:spPr>
          <a:xfrm>
            <a:off x="457200" y="2983230"/>
            <a:ext cx="8229600" cy="739140"/>
          </a:xfrm>
          <a:prstGeom prst="roundRect">
            <a:avLst>
              <a:gd name="adj" fmla="val 9897"/>
            </a:avLst>
          </a:prstGeom>
          <a:solidFill>
            <a:schemeClr val="accent5">
              <a:alpha val="10000"/>
            </a:schemeClr>
          </a:solidFill>
          <a:ln w="15875">
            <a:solidFill>
              <a:schemeClr val="accent5"/>
            </a:solidFill>
            <a:prstDash val="solid"/>
          </a:ln>
        </p:spPr>
      </p:sp>
      <p:sp>
        <p:nvSpPr>
          <p:cNvPr id="11" name="Text 9"/>
          <p:cNvSpPr txBox="1"/>
          <p:nvPr/>
        </p:nvSpPr>
        <p:spPr>
          <a:xfrm>
            <a:off x="621792" y="2983230"/>
            <a:ext cx="1645920" cy="739140"/>
          </a:xfrm>
          <a:prstGeom prst="rect">
            <a:avLst/>
          </a:prstGeom>
          <a:noFill/>
          <a:ln/>
        </p:spPr>
        <p:txBody>
          <a:bodyPr wrap="square" lIns="0" tIns="0" rIns="0" bIns="0" rtlCol="0" anchor="ctr"/>
          <a:lstStyle/>
          <a:p>
            <a:pPr indent="0" marL="0">
              <a:buNone/>
            </a:pPr>
            <a:r>
              <a:rPr lang="en-US" sz="1400" b="1" dirty="0">
                <a:solidFill>
                  <a:schemeClr val="accent5"/>
                </a:solidFill>
              </a:rPr>
              <a:t>Collection</a:t>
            </a:r>
            <a:endParaRPr lang="en-US" sz="1400" dirty="0"/>
          </a:p>
        </p:txBody>
      </p:sp>
      <p:sp>
        <p:nvSpPr>
          <p:cNvPr id="12" name="Text 10"/>
          <p:cNvSpPr txBox="1"/>
          <p:nvPr/>
        </p:nvSpPr>
        <p:spPr>
          <a:xfrm>
            <a:off x="2359152" y="2983230"/>
            <a:ext cx="6080760" cy="739140"/>
          </a:xfrm>
          <a:prstGeom prst="rect">
            <a:avLst/>
          </a:prstGeom>
          <a:noFill/>
          <a:ln/>
        </p:spPr>
        <p:txBody>
          <a:bodyPr wrap="square" lIns="0" tIns="0" rIns="0" bIns="0" rtlCol="0" anchor="ctr"/>
          <a:lstStyle/>
          <a:p>
            <a:pPr indent="0" marL="0">
              <a:buNone/>
            </a:pPr>
            <a:r>
              <a:rPr lang="en-US" sz="1500" dirty="0">
                <a:solidFill>
                  <a:schemeClr val="tx1"/>
                </a:solidFill>
              </a:rPr>
              <a:t>VAN STEENBERGHEN F., Le thomisme, Paris, PUF (coll. « Que sais-je ? », n° 587), 1983.</a:t>
            </a:r>
            <a:endParaRPr lang="en-US" sz="15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III. Études · 2) Articles de revue (1/2)</a:t>
            </a:r>
            <a:endParaRPr lang="en-US" sz="2800" dirty="0"/>
          </a:p>
        </p:txBody>
      </p:sp>
      <p:sp>
        <p:nvSpPr>
          <p:cNvPr id="4" name="carte"/>
          <p:cNvSpPr/>
          <p:nvPr/>
        </p:nvSpPr>
        <p:spPr>
          <a:xfrm>
            <a:off x="457200" y="1188720"/>
            <a:ext cx="8229600" cy="708152"/>
          </a:xfrm>
          <a:prstGeom prst="roundRect">
            <a:avLst>
              <a:gd name="adj" fmla="val 10330"/>
            </a:avLst>
          </a:prstGeom>
          <a:solidFill>
            <a:schemeClr val="accent1">
              <a:alpha val="10000"/>
            </a:schemeClr>
          </a:solidFill>
          <a:ln w="15875">
            <a:solidFill>
              <a:schemeClr val="accent1"/>
            </a:solidFill>
            <a:prstDash val="solid"/>
          </a:ln>
        </p:spPr>
      </p:sp>
      <p:sp>
        <p:nvSpPr>
          <p:cNvPr id="5" name="Text 3"/>
          <p:cNvSpPr txBox="1"/>
          <p:nvPr/>
        </p:nvSpPr>
        <p:spPr>
          <a:xfrm>
            <a:off x="621792" y="1188720"/>
            <a:ext cx="1645920" cy="708152"/>
          </a:xfrm>
          <a:prstGeom prst="rect">
            <a:avLst/>
          </a:prstGeom>
          <a:noFill/>
          <a:ln/>
        </p:spPr>
        <p:txBody>
          <a:bodyPr wrap="square" lIns="0" tIns="0" rIns="0" bIns="0" rtlCol="0" anchor="ctr"/>
          <a:lstStyle/>
          <a:p>
            <a:pPr indent="0" marL="0">
              <a:buNone/>
            </a:pPr>
            <a:r>
              <a:rPr lang="en-US" sz="1400" b="1" dirty="0">
                <a:solidFill>
                  <a:schemeClr val="accent1"/>
                </a:solidFill>
              </a:rPr>
              <a:t>Revue</a:t>
            </a:r>
            <a:endParaRPr lang="en-US" sz="1400" dirty="0"/>
          </a:p>
        </p:txBody>
      </p:sp>
      <p:sp>
        <p:nvSpPr>
          <p:cNvPr id="6" name="Text 4"/>
          <p:cNvSpPr txBox="1"/>
          <p:nvPr/>
        </p:nvSpPr>
        <p:spPr>
          <a:xfrm>
            <a:off x="2359152" y="1188720"/>
            <a:ext cx="6080760" cy="708152"/>
          </a:xfrm>
          <a:prstGeom prst="rect">
            <a:avLst/>
          </a:prstGeom>
          <a:noFill/>
          <a:ln/>
        </p:spPr>
        <p:txBody>
          <a:bodyPr wrap="square" lIns="0" tIns="0" rIns="0" bIns="0" rtlCol="0" anchor="ctr"/>
          <a:lstStyle/>
          <a:p>
            <a:pPr indent="0" marL="0">
              <a:buNone/>
            </a:pPr>
            <a:r>
              <a:rPr lang="en-US" sz="1400" dirty="0">
                <a:solidFill>
                  <a:schemeClr val="tx1"/>
                </a:solidFill>
              </a:rPr>
              <a:t>ADÉ É., Au-delà des idéologies, une christologie pour l’Afrique, in « Nouvelle Revue Théologique » 141/1 (janvier-mars 2019) 45-65.</a:t>
            </a:r>
            <a:endParaRPr lang="en-US" sz="1400" dirty="0"/>
          </a:p>
        </p:txBody>
      </p:sp>
      <p:sp>
        <p:nvSpPr>
          <p:cNvPr id="7" name="carte"/>
          <p:cNvSpPr/>
          <p:nvPr/>
        </p:nvSpPr>
        <p:spPr>
          <a:xfrm>
            <a:off x="457200" y="2171192"/>
            <a:ext cx="8229600" cy="708152"/>
          </a:xfrm>
          <a:prstGeom prst="roundRect">
            <a:avLst>
              <a:gd name="adj" fmla="val 10330"/>
            </a:avLst>
          </a:prstGeom>
          <a:solidFill>
            <a:schemeClr val="accent3">
              <a:alpha val="10000"/>
            </a:schemeClr>
          </a:solidFill>
          <a:ln w="15875">
            <a:solidFill>
              <a:schemeClr val="accent3"/>
            </a:solidFill>
            <a:prstDash val="solid"/>
          </a:ln>
        </p:spPr>
      </p:sp>
      <p:sp>
        <p:nvSpPr>
          <p:cNvPr id="8" name="Text 6"/>
          <p:cNvSpPr txBox="1"/>
          <p:nvPr/>
        </p:nvSpPr>
        <p:spPr>
          <a:xfrm>
            <a:off x="621792" y="2171192"/>
            <a:ext cx="1645920" cy="708152"/>
          </a:xfrm>
          <a:prstGeom prst="rect">
            <a:avLst/>
          </a:prstGeom>
          <a:noFill/>
          <a:ln/>
        </p:spPr>
        <p:txBody>
          <a:bodyPr wrap="square" lIns="0" tIns="0" rIns="0" bIns="0" rtlCol="0" anchor="ctr"/>
          <a:lstStyle/>
          <a:p>
            <a:pPr indent="0" marL="0">
              <a:buNone/>
            </a:pPr>
            <a:r>
              <a:rPr lang="en-US" sz="1400" b="1" dirty="0">
                <a:solidFill>
                  <a:schemeClr val="accent3"/>
                </a:solidFill>
              </a:rPr>
              <a:t>Plusieurs numéros</a:t>
            </a:r>
            <a:endParaRPr lang="en-US" sz="1400" dirty="0"/>
          </a:p>
        </p:txBody>
      </p:sp>
      <p:sp>
        <p:nvSpPr>
          <p:cNvPr id="9" name="Text 7"/>
          <p:cNvSpPr txBox="1"/>
          <p:nvPr/>
        </p:nvSpPr>
        <p:spPr>
          <a:xfrm>
            <a:off x="2359152" y="2171192"/>
            <a:ext cx="6080760" cy="708152"/>
          </a:xfrm>
          <a:prstGeom prst="rect">
            <a:avLst/>
          </a:prstGeom>
          <a:noFill/>
          <a:ln/>
        </p:spPr>
        <p:txBody>
          <a:bodyPr wrap="square" lIns="0" tIns="0" rIns="0" bIns="0" rtlCol="0" anchor="ctr"/>
          <a:lstStyle/>
          <a:p>
            <a:pPr indent="0" marL="0">
              <a:buNone/>
            </a:pPr>
            <a:r>
              <a:rPr lang="en-US" sz="1400" dirty="0">
                <a:solidFill>
                  <a:schemeClr val="tx1"/>
                </a:solidFill>
              </a:rPr>
              <a:t>BISSOLI C., « L’educazione nella Bibbia. Considerazioni di teologia biblica », in Orientamenti pedagogici 26 (1979) 4, 611-631 ; 5, 718-739.</a:t>
            </a:r>
            <a:endParaRPr lang="en-US" sz="1400" dirty="0"/>
          </a:p>
        </p:txBody>
      </p:sp>
      <p:sp>
        <p:nvSpPr>
          <p:cNvPr id="10" name="carte"/>
          <p:cNvSpPr/>
          <p:nvPr/>
        </p:nvSpPr>
        <p:spPr>
          <a:xfrm>
            <a:off x="457200" y="3153664"/>
            <a:ext cx="8229600" cy="1141984"/>
          </a:xfrm>
          <a:prstGeom prst="roundRect">
            <a:avLst>
              <a:gd name="adj" fmla="val 6406"/>
            </a:avLst>
          </a:prstGeom>
          <a:solidFill>
            <a:schemeClr val="accent5">
              <a:alpha val="10000"/>
            </a:schemeClr>
          </a:solidFill>
          <a:ln w="15875">
            <a:solidFill>
              <a:schemeClr val="accent5"/>
            </a:solidFill>
            <a:prstDash val="solid"/>
          </a:ln>
        </p:spPr>
      </p:sp>
      <p:sp>
        <p:nvSpPr>
          <p:cNvPr id="11" name="Text 9"/>
          <p:cNvSpPr txBox="1"/>
          <p:nvPr/>
        </p:nvSpPr>
        <p:spPr>
          <a:xfrm>
            <a:off x="621792" y="3153664"/>
            <a:ext cx="1645920" cy="1141984"/>
          </a:xfrm>
          <a:prstGeom prst="rect">
            <a:avLst/>
          </a:prstGeom>
          <a:noFill/>
          <a:ln/>
        </p:spPr>
        <p:txBody>
          <a:bodyPr wrap="square" lIns="0" tIns="0" rIns="0" bIns="0" rtlCol="0" anchor="ctr"/>
          <a:lstStyle/>
          <a:p>
            <a:pPr indent="0" marL="0">
              <a:buNone/>
            </a:pPr>
            <a:r>
              <a:rPr lang="en-US" sz="1400" b="1" dirty="0">
                <a:solidFill>
                  <a:schemeClr val="accent5"/>
                </a:solidFill>
              </a:rPr>
              <a:t>Mélanges</a:t>
            </a:r>
            <a:endParaRPr lang="en-US" sz="1400" dirty="0"/>
          </a:p>
        </p:txBody>
      </p:sp>
      <p:sp>
        <p:nvSpPr>
          <p:cNvPr id="12" name="Text 10"/>
          <p:cNvSpPr txBox="1"/>
          <p:nvPr/>
        </p:nvSpPr>
        <p:spPr>
          <a:xfrm>
            <a:off x="2359152" y="3153664"/>
            <a:ext cx="6080760" cy="1141984"/>
          </a:xfrm>
          <a:prstGeom prst="rect">
            <a:avLst/>
          </a:prstGeom>
          <a:noFill/>
          <a:ln/>
        </p:spPr>
        <p:txBody>
          <a:bodyPr wrap="square" lIns="0" tIns="0" rIns="0" bIns="0" rtlCol="0" anchor="ctr"/>
          <a:lstStyle/>
          <a:p>
            <a:pPr indent="0" marL="0">
              <a:buNone/>
            </a:pPr>
            <a:r>
              <a:rPr lang="en-US" sz="1400" dirty="0">
                <a:solidFill>
                  <a:schemeClr val="tx1"/>
                </a:solidFill>
              </a:rPr>
              <a:t>MALEMBA MUKENGESHAYI N., L’hermeneutique en anthropologie : pour une analyse pragmatique de la sorcellerie, dans TSHIJI BAMPENDI A. (dir.), Linguistique-Litterature (mélanges offerts au professeur émérite Paul de Meester), Lubumbashi, P.U.L, 1993, 51-65.</a:t>
            </a:r>
            <a:endParaRPr lang="en-US" sz="14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III. Études · 2) Articles de revue (2/2)</a:t>
            </a:r>
            <a:endParaRPr lang="en-US" sz="2800" dirty="0"/>
          </a:p>
        </p:txBody>
      </p:sp>
      <p:sp>
        <p:nvSpPr>
          <p:cNvPr id="4" name="carte"/>
          <p:cNvSpPr/>
          <p:nvPr/>
        </p:nvSpPr>
        <p:spPr>
          <a:xfrm>
            <a:off x="457200" y="1188720"/>
            <a:ext cx="8229600" cy="770128"/>
          </a:xfrm>
          <a:prstGeom prst="roundRect">
            <a:avLst>
              <a:gd name="adj" fmla="val 9499"/>
            </a:avLst>
          </a:prstGeom>
          <a:solidFill>
            <a:schemeClr val="accent6">
              <a:alpha val="10000"/>
            </a:schemeClr>
          </a:solidFill>
          <a:ln w="15875">
            <a:solidFill>
              <a:schemeClr val="accent6"/>
            </a:solidFill>
            <a:prstDash val="solid"/>
          </a:ln>
        </p:spPr>
      </p:sp>
      <p:sp>
        <p:nvSpPr>
          <p:cNvPr id="5" name="Text 3"/>
          <p:cNvSpPr txBox="1"/>
          <p:nvPr/>
        </p:nvSpPr>
        <p:spPr>
          <a:xfrm>
            <a:off x="621792" y="1188720"/>
            <a:ext cx="1645920" cy="770128"/>
          </a:xfrm>
          <a:prstGeom prst="rect">
            <a:avLst/>
          </a:prstGeom>
          <a:noFill/>
          <a:ln/>
        </p:spPr>
        <p:txBody>
          <a:bodyPr wrap="square" lIns="0" tIns="0" rIns="0" bIns="0" rtlCol="0" anchor="ctr"/>
          <a:lstStyle/>
          <a:p>
            <a:pPr indent="0" marL="0">
              <a:buNone/>
            </a:pPr>
            <a:r>
              <a:rPr lang="en-US" sz="1400" b="1" dirty="0">
                <a:solidFill>
                  <a:schemeClr val="accent6"/>
                </a:solidFill>
              </a:rPr>
              <a:t>Journal</a:t>
            </a:r>
            <a:endParaRPr lang="en-US" sz="1400" dirty="0"/>
          </a:p>
        </p:txBody>
      </p:sp>
      <p:sp>
        <p:nvSpPr>
          <p:cNvPr id="6" name="Text 4"/>
          <p:cNvSpPr txBox="1"/>
          <p:nvPr/>
        </p:nvSpPr>
        <p:spPr>
          <a:xfrm>
            <a:off x="2359152" y="1188720"/>
            <a:ext cx="6080760" cy="770128"/>
          </a:xfrm>
          <a:prstGeom prst="rect">
            <a:avLst/>
          </a:prstGeom>
          <a:noFill/>
          <a:ln/>
        </p:spPr>
        <p:txBody>
          <a:bodyPr wrap="square" lIns="0" tIns="0" rIns="0" bIns="0" rtlCol="0" anchor="ctr"/>
          <a:lstStyle/>
          <a:p>
            <a:pPr indent="0" marL="0">
              <a:buNone/>
            </a:pPr>
            <a:r>
              <a:rPr lang="en-US" sz="1600" dirty="0">
                <a:solidFill>
                  <a:schemeClr val="tx1"/>
                </a:solidFill>
              </a:rPr>
              <a:t>MPALA MBABULA L., Pourquoi la journée africaine de la femme ?, dans La Tribune 244 (07-14/08/1998), 4.</a:t>
            </a:r>
            <a:endParaRPr lang="en-US" sz="1600" dirty="0"/>
          </a:p>
        </p:txBody>
      </p:sp>
      <p:sp>
        <p:nvSpPr>
          <p:cNvPr id="7" name="carte"/>
          <p:cNvSpPr/>
          <p:nvPr/>
        </p:nvSpPr>
        <p:spPr>
          <a:xfrm>
            <a:off x="457200" y="2233168"/>
            <a:ext cx="8229600" cy="770128"/>
          </a:xfrm>
          <a:prstGeom prst="roundRect">
            <a:avLst>
              <a:gd name="adj" fmla="val 9499"/>
            </a:avLst>
          </a:prstGeom>
          <a:solidFill>
            <a:schemeClr val="accent4">
              <a:alpha val="10000"/>
            </a:schemeClr>
          </a:solidFill>
          <a:ln w="15875">
            <a:solidFill>
              <a:schemeClr val="accent4"/>
            </a:solidFill>
            <a:prstDash val="solid"/>
          </a:ln>
        </p:spPr>
      </p:sp>
      <p:sp>
        <p:nvSpPr>
          <p:cNvPr id="8" name="Text 6"/>
          <p:cNvSpPr txBox="1"/>
          <p:nvPr/>
        </p:nvSpPr>
        <p:spPr>
          <a:xfrm>
            <a:off x="621792" y="2233168"/>
            <a:ext cx="1645920" cy="770128"/>
          </a:xfrm>
          <a:prstGeom prst="rect">
            <a:avLst/>
          </a:prstGeom>
          <a:noFill/>
          <a:ln/>
        </p:spPr>
        <p:txBody>
          <a:bodyPr wrap="square" lIns="0" tIns="0" rIns="0" bIns="0" rtlCol="0" anchor="ctr"/>
          <a:lstStyle/>
          <a:p>
            <a:pPr indent="0" marL="0">
              <a:buNone/>
            </a:pPr>
            <a:r>
              <a:rPr lang="en-US" sz="1400" b="1" dirty="0">
                <a:solidFill>
                  <a:schemeClr val="accent4"/>
                </a:solidFill>
              </a:rPr>
              <a:t>Volume et tome</a:t>
            </a:r>
            <a:endParaRPr lang="en-US" sz="1400" dirty="0"/>
          </a:p>
        </p:txBody>
      </p:sp>
      <p:sp>
        <p:nvSpPr>
          <p:cNvPr id="9" name="Text 7"/>
          <p:cNvSpPr txBox="1"/>
          <p:nvPr/>
        </p:nvSpPr>
        <p:spPr>
          <a:xfrm>
            <a:off x="2359152" y="2233168"/>
            <a:ext cx="6080760" cy="770128"/>
          </a:xfrm>
          <a:prstGeom prst="rect">
            <a:avLst/>
          </a:prstGeom>
          <a:noFill/>
          <a:ln/>
        </p:spPr>
        <p:txBody>
          <a:bodyPr wrap="square" lIns="0" tIns="0" rIns="0" bIns="0" rtlCol="0" anchor="ctr"/>
          <a:lstStyle/>
          <a:p>
            <a:pPr indent="0" marL="0">
              <a:buNone/>
            </a:pPr>
            <a:r>
              <a:rPr lang="en-US" sz="1600" dirty="0">
                <a:solidFill>
                  <a:schemeClr val="tx1"/>
                </a:solidFill>
              </a:rPr>
              <a:t>SORGE B., « La chiesa e la mafia », in La civiltà Cattolica 146/III (1995) 496-504.</a:t>
            </a:r>
            <a:endParaRPr lang="en-US" sz="16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III. Études · 3) Recensions, 4) Actes</a:t>
            </a:r>
            <a:endParaRPr lang="en-US" sz="2800" dirty="0"/>
          </a:p>
        </p:txBody>
      </p:sp>
      <p:sp>
        <p:nvSpPr>
          <p:cNvPr id="4" name="carte"/>
          <p:cNvSpPr/>
          <p:nvPr/>
        </p:nvSpPr>
        <p:spPr>
          <a:xfrm>
            <a:off x="457200" y="1188720"/>
            <a:ext cx="8229600" cy="768858"/>
          </a:xfrm>
          <a:prstGeom prst="roundRect">
            <a:avLst>
              <a:gd name="adj" fmla="val 9514"/>
            </a:avLst>
          </a:prstGeom>
          <a:solidFill>
            <a:schemeClr val="accent1">
              <a:alpha val="10000"/>
            </a:schemeClr>
          </a:solidFill>
          <a:ln w="15875">
            <a:solidFill>
              <a:schemeClr val="accent1"/>
            </a:solidFill>
            <a:prstDash val="solid"/>
          </a:ln>
        </p:spPr>
      </p:sp>
      <p:sp>
        <p:nvSpPr>
          <p:cNvPr id="5" name="Text 3"/>
          <p:cNvSpPr txBox="1"/>
          <p:nvPr/>
        </p:nvSpPr>
        <p:spPr>
          <a:xfrm>
            <a:off x="621792" y="1188720"/>
            <a:ext cx="1645920" cy="768858"/>
          </a:xfrm>
          <a:prstGeom prst="rect">
            <a:avLst/>
          </a:prstGeom>
          <a:noFill/>
          <a:ln/>
        </p:spPr>
        <p:txBody>
          <a:bodyPr wrap="square" lIns="0" tIns="0" rIns="0" bIns="0" rtlCol="0" anchor="ctr"/>
          <a:lstStyle/>
          <a:p>
            <a:pPr indent="0" marL="0">
              <a:buNone/>
            </a:pPr>
            <a:r>
              <a:rPr lang="en-US" sz="1400" b="1" dirty="0">
                <a:solidFill>
                  <a:schemeClr val="accent1"/>
                </a:solidFill>
              </a:rPr>
              <a:t>Recension</a:t>
            </a:r>
            <a:endParaRPr lang="en-US" sz="1400" dirty="0"/>
          </a:p>
        </p:txBody>
      </p:sp>
      <p:sp>
        <p:nvSpPr>
          <p:cNvPr id="6" name="Text 4"/>
          <p:cNvSpPr txBox="1"/>
          <p:nvPr/>
        </p:nvSpPr>
        <p:spPr>
          <a:xfrm>
            <a:off x="2359152" y="1188720"/>
            <a:ext cx="6080760" cy="768858"/>
          </a:xfrm>
          <a:prstGeom prst="rect">
            <a:avLst/>
          </a:prstGeom>
          <a:noFill/>
          <a:ln/>
        </p:spPr>
        <p:txBody>
          <a:bodyPr wrap="square" lIns="0" tIns="0" rIns="0" bIns="0" rtlCol="0" anchor="ctr"/>
          <a:lstStyle/>
          <a:p>
            <a:pPr indent="0" marL="0">
              <a:buNone/>
            </a:pPr>
            <a:r>
              <a:rPr lang="en-US" sz="1300" dirty="0">
                <a:solidFill>
                  <a:schemeClr val="tx1"/>
                </a:solidFill>
              </a:rPr>
              <a:t>MUKENDI J.-P., recension de Paul KABONGO, La christologie africaine. Enjeux et perspectives, Paris, Cerf, 2015, dans Revue africaine de théologie 40 (2016) 2, 215-218.</a:t>
            </a:r>
            <a:endParaRPr lang="en-US" sz="1300" dirty="0"/>
          </a:p>
        </p:txBody>
      </p:sp>
      <p:sp>
        <p:nvSpPr>
          <p:cNvPr id="7" name="carte"/>
          <p:cNvSpPr/>
          <p:nvPr/>
        </p:nvSpPr>
        <p:spPr>
          <a:xfrm>
            <a:off x="457200" y="2060194"/>
            <a:ext cx="8229600" cy="768858"/>
          </a:xfrm>
          <a:prstGeom prst="roundRect">
            <a:avLst>
              <a:gd name="adj" fmla="val 9514"/>
            </a:avLst>
          </a:prstGeom>
          <a:solidFill>
            <a:schemeClr val="accent3">
              <a:alpha val="10000"/>
            </a:schemeClr>
          </a:solidFill>
          <a:ln w="15875">
            <a:solidFill>
              <a:schemeClr val="accent3"/>
            </a:solidFill>
            <a:prstDash val="solid"/>
          </a:ln>
        </p:spPr>
      </p:sp>
      <p:sp>
        <p:nvSpPr>
          <p:cNvPr id="8" name="Text 6"/>
          <p:cNvSpPr txBox="1"/>
          <p:nvPr/>
        </p:nvSpPr>
        <p:spPr>
          <a:xfrm>
            <a:off x="621792" y="2060194"/>
            <a:ext cx="1645920" cy="768858"/>
          </a:xfrm>
          <a:prstGeom prst="rect">
            <a:avLst/>
          </a:prstGeom>
          <a:noFill/>
          <a:ln/>
        </p:spPr>
        <p:txBody>
          <a:bodyPr wrap="square" lIns="0" tIns="0" rIns="0" bIns="0" rtlCol="0" anchor="ctr"/>
          <a:lstStyle/>
          <a:p>
            <a:pPr indent="0" marL="0">
              <a:buNone/>
            </a:pPr>
            <a:r>
              <a:rPr lang="en-US" sz="1400" b="1" dirty="0">
                <a:solidFill>
                  <a:schemeClr val="accent3"/>
                </a:solidFill>
              </a:rPr>
              <a:t>Actes de semaine</a:t>
            </a:r>
            <a:endParaRPr lang="en-US" sz="1400" dirty="0"/>
          </a:p>
        </p:txBody>
      </p:sp>
      <p:sp>
        <p:nvSpPr>
          <p:cNvPr id="9" name="Text 7"/>
          <p:cNvSpPr txBox="1"/>
          <p:nvPr/>
        </p:nvSpPr>
        <p:spPr>
          <a:xfrm>
            <a:off x="2359152" y="2060194"/>
            <a:ext cx="6080760" cy="768858"/>
          </a:xfrm>
          <a:prstGeom prst="rect">
            <a:avLst/>
          </a:prstGeom>
          <a:noFill/>
          <a:ln/>
        </p:spPr>
        <p:txBody>
          <a:bodyPr wrap="square" lIns="0" tIns="0" rIns="0" bIns="0" rtlCol="0" anchor="ctr"/>
          <a:lstStyle/>
          <a:p>
            <a:pPr indent="0" marL="0">
              <a:buNone/>
            </a:pPr>
            <a:r>
              <a:rPr lang="en-US" sz="1300" dirty="0">
                <a:solidFill>
                  <a:schemeClr val="tx1"/>
                </a:solidFill>
              </a:rPr>
              <a:t>FACULTES CATHOLIQUES DE KINSHASA, Repenser le salut chrétien dans le contexte africain. Actes de la XXIIIe Semaine Théologique de Kinshasa du 10 au 15 mars 2003, Kinshasa, F.C.K., 2004.</a:t>
            </a:r>
            <a:endParaRPr lang="en-US" sz="1300" dirty="0"/>
          </a:p>
        </p:txBody>
      </p:sp>
      <p:sp>
        <p:nvSpPr>
          <p:cNvPr id="10" name="carte"/>
          <p:cNvSpPr/>
          <p:nvPr/>
        </p:nvSpPr>
        <p:spPr>
          <a:xfrm>
            <a:off x="457200" y="2931668"/>
            <a:ext cx="8229600" cy="768858"/>
          </a:xfrm>
          <a:prstGeom prst="roundRect">
            <a:avLst>
              <a:gd name="adj" fmla="val 9514"/>
            </a:avLst>
          </a:prstGeom>
          <a:solidFill>
            <a:schemeClr val="accent5">
              <a:alpha val="10000"/>
            </a:schemeClr>
          </a:solidFill>
          <a:ln w="15875">
            <a:solidFill>
              <a:schemeClr val="accent5"/>
            </a:solidFill>
            <a:prstDash val="solid"/>
          </a:ln>
        </p:spPr>
      </p:sp>
      <p:sp>
        <p:nvSpPr>
          <p:cNvPr id="11" name="Text 9"/>
          <p:cNvSpPr txBox="1"/>
          <p:nvPr/>
        </p:nvSpPr>
        <p:spPr>
          <a:xfrm>
            <a:off x="621792" y="2931668"/>
            <a:ext cx="1645920" cy="768858"/>
          </a:xfrm>
          <a:prstGeom prst="rect">
            <a:avLst/>
          </a:prstGeom>
          <a:noFill/>
          <a:ln/>
        </p:spPr>
        <p:txBody>
          <a:bodyPr wrap="square" lIns="0" tIns="0" rIns="0" bIns="0" rtlCol="0" anchor="ctr"/>
          <a:lstStyle/>
          <a:p>
            <a:pPr indent="0" marL="0">
              <a:buNone/>
            </a:pPr>
            <a:r>
              <a:rPr lang="en-US" sz="1400" b="1" dirty="0">
                <a:solidFill>
                  <a:schemeClr val="accent5"/>
                </a:solidFill>
              </a:rPr>
              <a:t>Actes de colloque</a:t>
            </a:r>
            <a:endParaRPr lang="en-US" sz="1400" dirty="0"/>
          </a:p>
        </p:txBody>
      </p:sp>
      <p:sp>
        <p:nvSpPr>
          <p:cNvPr id="12" name="Text 10"/>
          <p:cNvSpPr txBox="1"/>
          <p:nvPr/>
        </p:nvSpPr>
        <p:spPr>
          <a:xfrm>
            <a:off x="2359152" y="2931668"/>
            <a:ext cx="6080760" cy="768858"/>
          </a:xfrm>
          <a:prstGeom prst="rect">
            <a:avLst/>
          </a:prstGeom>
          <a:noFill/>
          <a:ln/>
        </p:spPr>
        <p:txBody>
          <a:bodyPr wrap="square" lIns="0" tIns="0" rIns="0" bIns="0" rtlCol="0" anchor="ctr"/>
          <a:lstStyle/>
          <a:p>
            <a:pPr indent="0" marL="0">
              <a:buNone/>
            </a:pPr>
            <a:r>
              <a:rPr lang="en-US" sz="1300" dirty="0">
                <a:solidFill>
                  <a:schemeClr val="tx1"/>
                </a:solidFill>
              </a:rPr>
              <a:t>KABASELE F. (éd.), Enseignement de l’histoire et Réforme de l’école. Actes du Colloque de Kinshasa, 5-7 octobre 1978, Kinshasa, Société des historiens congolais, 1980.</a:t>
            </a:r>
            <a:endParaRPr lang="en-US" sz="1300" dirty="0"/>
          </a:p>
        </p:txBody>
      </p:sp>
      <p:sp>
        <p:nvSpPr>
          <p:cNvPr id="13" name="carte"/>
          <p:cNvSpPr/>
          <p:nvPr/>
        </p:nvSpPr>
        <p:spPr>
          <a:xfrm>
            <a:off x="457200" y="3803142"/>
            <a:ext cx="8229600" cy="768858"/>
          </a:xfrm>
          <a:prstGeom prst="roundRect">
            <a:avLst>
              <a:gd name="adj" fmla="val 9514"/>
            </a:avLst>
          </a:prstGeom>
          <a:solidFill>
            <a:schemeClr val="accent6">
              <a:alpha val="10000"/>
            </a:schemeClr>
          </a:solidFill>
          <a:ln w="15875">
            <a:solidFill>
              <a:schemeClr val="accent6"/>
            </a:solidFill>
            <a:prstDash val="solid"/>
          </a:ln>
        </p:spPr>
      </p:sp>
      <p:sp>
        <p:nvSpPr>
          <p:cNvPr id="14" name="Text 12"/>
          <p:cNvSpPr txBox="1"/>
          <p:nvPr/>
        </p:nvSpPr>
        <p:spPr>
          <a:xfrm>
            <a:off x="621792" y="3803142"/>
            <a:ext cx="1645920" cy="768858"/>
          </a:xfrm>
          <a:prstGeom prst="rect">
            <a:avLst/>
          </a:prstGeom>
          <a:noFill/>
          <a:ln/>
        </p:spPr>
        <p:txBody>
          <a:bodyPr wrap="square" lIns="0" tIns="0" rIns="0" bIns="0" rtlCol="0" anchor="ctr"/>
          <a:lstStyle/>
          <a:p>
            <a:pPr indent="0" marL="0">
              <a:buNone/>
            </a:pPr>
            <a:r>
              <a:rPr lang="en-US" sz="1400" b="1" dirty="0">
                <a:solidFill>
                  <a:schemeClr val="accent6"/>
                </a:solidFill>
              </a:rPr>
              <a:t>Communication</a:t>
            </a:r>
            <a:endParaRPr lang="en-US" sz="1400" dirty="0"/>
          </a:p>
        </p:txBody>
      </p:sp>
      <p:sp>
        <p:nvSpPr>
          <p:cNvPr id="15" name="Text 13"/>
          <p:cNvSpPr txBox="1"/>
          <p:nvPr/>
        </p:nvSpPr>
        <p:spPr>
          <a:xfrm>
            <a:off x="2359152" y="3803142"/>
            <a:ext cx="6080760" cy="768858"/>
          </a:xfrm>
          <a:prstGeom prst="rect">
            <a:avLst/>
          </a:prstGeom>
          <a:noFill/>
          <a:ln/>
        </p:spPr>
        <p:txBody>
          <a:bodyPr wrap="square" lIns="0" tIns="0" rIns="0" bIns="0" rtlCol="0" anchor="ctr"/>
          <a:lstStyle/>
          <a:p>
            <a:pPr indent="0" marL="0">
              <a:buNone/>
            </a:pPr>
            <a:r>
              <a:rPr lang="en-US" sz="1300" dirty="0">
                <a:solidFill>
                  <a:schemeClr val="tx1"/>
                </a:solidFill>
              </a:rPr>
              <a:t>NKOMBE OLEKO, Sagesse africaine et libération, dans Philosophie et libération. Actes de la 2ème semaine philosophique de Kinshasa du 18 au 22 avril 1977, Kinshasa, F.T.C., 1977, 61-72.</a:t>
            </a:r>
            <a:endParaRPr lang="en-US" sz="13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III. Études · 5) à 8) Travaux inédits</a:t>
            </a:r>
            <a:endParaRPr lang="en-US" sz="2800" dirty="0"/>
          </a:p>
        </p:txBody>
      </p:sp>
      <p:sp>
        <p:nvSpPr>
          <p:cNvPr id="4" name="carte"/>
          <p:cNvSpPr/>
          <p:nvPr/>
        </p:nvSpPr>
        <p:spPr>
          <a:xfrm>
            <a:off x="457200" y="1188720"/>
            <a:ext cx="8229600" cy="658876"/>
          </a:xfrm>
          <a:prstGeom prst="roundRect">
            <a:avLst>
              <a:gd name="adj" fmla="val 11103"/>
            </a:avLst>
          </a:prstGeom>
          <a:solidFill>
            <a:schemeClr val="accent1">
              <a:alpha val="10000"/>
            </a:schemeClr>
          </a:solidFill>
          <a:ln w="15875">
            <a:solidFill>
              <a:schemeClr val="accent1"/>
            </a:solidFill>
            <a:prstDash val="solid"/>
          </a:ln>
        </p:spPr>
      </p:sp>
      <p:sp>
        <p:nvSpPr>
          <p:cNvPr id="5" name="Text 3"/>
          <p:cNvSpPr txBox="1"/>
          <p:nvPr/>
        </p:nvSpPr>
        <p:spPr>
          <a:xfrm>
            <a:off x="621792" y="1188720"/>
            <a:ext cx="1280160" cy="658876"/>
          </a:xfrm>
          <a:prstGeom prst="rect">
            <a:avLst/>
          </a:prstGeom>
          <a:noFill/>
          <a:ln/>
        </p:spPr>
        <p:txBody>
          <a:bodyPr wrap="square" lIns="0" tIns="0" rIns="0" bIns="0" rtlCol="0" anchor="ctr"/>
          <a:lstStyle/>
          <a:p>
            <a:pPr indent="0" marL="0">
              <a:buNone/>
            </a:pPr>
            <a:r>
              <a:rPr lang="en-US" sz="1400" b="1" dirty="0">
                <a:solidFill>
                  <a:schemeClr val="accent1"/>
                </a:solidFill>
              </a:rPr>
              <a:t>5) Thèse</a:t>
            </a:r>
            <a:endParaRPr lang="en-US" sz="1400" dirty="0"/>
          </a:p>
        </p:txBody>
      </p:sp>
      <p:sp>
        <p:nvSpPr>
          <p:cNvPr id="6" name="Text 4"/>
          <p:cNvSpPr txBox="1"/>
          <p:nvPr/>
        </p:nvSpPr>
        <p:spPr>
          <a:xfrm>
            <a:off x="1993392" y="1188720"/>
            <a:ext cx="6446520" cy="658876"/>
          </a:xfrm>
          <a:prstGeom prst="rect">
            <a:avLst/>
          </a:prstGeom>
          <a:noFill/>
          <a:ln/>
        </p:spPr>
        <p:txBody>
          <a:bodyPr wrap="square" lIns="0" tIns="0" rIns="0" bIns="0" rtlCol="0" anchor="ctr"/>
          <a:lstStyle/>
          <a:p>
            <a:pPr indent="0" marL="0">
              <a:buNone/>
            </a:pPr>
            <a:r>
              <a:rPr lang="en-US" sz="1300" dirty="0">
                <a:solidFill>
                  <a:schemeClr val="tx1"/>
                </a:solidFill>
              </a:rPr>
              <a:t>LEPRI L., La chiesa mistero in Henri de Lubac. Dissertazione per il Dottorato nella Facoltà di Teologia della Pontificia Università Gregoriana, Roma, PUG, Inedito, 2015.</a:t>
            </a:r>
            <a:endParaRPr lang="en-US" sz="1300" dirty="0"/>
          </a:p>
        </p:txBody>
      </p:sp>
      <p:sp>
        <p:nvSpPr>
          <p:cNvPr id="7" name="carte"/>
          <p:cNvSpPr/>
          <p:nvPr/>
        </p:nvSpPr>
        <p:spPr>
          <a:xfrm>
            <a:off x="457200" y="1962573"/>
            <a:ext cx="8229600" cy="860298"/>
          </a:xfrm>
          <a:prstGeom prst="roundRect">
            <a:avLst>
              <a:gd name="adj" fmla="val 8503"/>
            </a:avLst>
          </a:prstGeom>
          <a:solidFill>
            <a:schemeClr val="accent3">
              <a:alpha val="10000"/>
            </a:schemeClr>
          </a:solidFill>
          <a:ln w="15875">
            <a:solidFill>
              <a:schemeClr val="accent3"/>
            </a:solidFill>
            <a:prstDash val="solid"/>
          </a:ln>
        </p:spPr>
      </p:sp>
      <p:sp>
        <p:nvSpPr>
          <p:cNvPr id="8" name="Text 6"/>
          <p:cNvSpPr txBox="1"/>
          <p:nvPr/>
        </p:nvSpPr>
        <p:spPr>
          <a:xfrm>
            <a:off x="621792" y="1962573"/>
            <a:ext cx="1280160" cy="860298"/>
          </a:xfrm>
          <a:prstGeom prst="rect">
            <a:avLst/>
          </a:prstGeom>
          <a:noFill/>
          <a:ln/>
        </p:spPr>
        <p:txBody>
          <a:bodyPr wrap="square" lIns="0" tIns="0" rIns="0" bIns="0" rtlCol="0" anchor="ctr"/>
          <a:lstStyle/>
          <a:p>
            <a:pPr indent="0" marL="0">
              <a:buNone/>
            </a:pPr>
            <a:r>
              <a:rPr lang="en-US" sz="1400" b="1" dirty="0">
                <a:solidFill>
                  <a:schemeClr val="accent3"/>
                </a:solidFill>
              </a:rPr>
              <a:t>6) Mémoire</a:t>
            </a:r>
            <a:endParaRPr lang="en-US" sz="1400" dirty="0"/>
          </a:p>
        </p:txBody>
      </p:sp>
      <p:sp>
        <p:nvSpPr>
          <p:cNvPr id="9" name="Text 7"/>
          <p:cNvSpPr txBox="1"/>
          <p:nvPr/>
        </p:nvSpPr>
        <p:spPr>
          <a:xfrm>
            <a:off x="1993392" y="1962573"/>
            <a:ext cx="6446520" cy="860298"/>
          </a:xfrm>
          <a:prstGeom prst="rect">
            <a:avLst/>
          </a:prstGeom>
          <a:noFill/>
          <a:ln/>
        </p:spPr>
        <p:txBody>
          <a:bodyPr wrap="square" lIns="0" tIns="0" rIns="0" bIns="0" rtlCol="0" anchor="ctr"/>
          <a:lstStyle/>
          <a:p>
            <a:pPr indent="0" marL="0">
              <a:buNone/>
            </a:pPr>
            <a:r>
              <a:rPr lang="en-US" sz="1300" dirty="0">
                <a:solidFill>
                  <a:schemeClr val="tx1"/>
                </a:solidFill>
              </a:rPr>
              <a:t>MUKUNDI MWADIANVITA P., La Trinité immanente et la Trinité économique chez saint Thomas d’Aquin. Mémoire de licence dans la Faculté de Théologie de l’Université Pontificale Salésienne, Rome, UPS, Inédit, 2010.</a:t>
            </a:r>
            <a:endParaRPr lang="en-US" sz="1300" dirty="0"/>
          </a:p>
        </p:txBody>
      </p:sp>
      <p:sp>
        <p:nvSpPr>
          <p:cNvPr id="10" name="carte"/>
          <p:cNvSpPr/>
          <p:nvPr/>
        </p:nvSpPr>
        <p:spPr>
          <a:xfrm>
            <a:off x="457200" y="2937849"/>
            <a:ext cx="8229600" cy="860298"/>
          </a:xfrm>
          <a:prstGeom prst="roundRect">
            <a:avLst>
              <a:gd name="adj" fmla="val 8503"/>
            </a:avLst>
          </a:prstGeom>
          <a:solidFill>
            <a:schemeClr val="accent5">
              <a:alpha val="10000"/>
            </a:schemeClr>
          </a:solidFill>
          <a:ln w="15875">
            <a:solidFill>
              <a:schemeClr val="accent5"/>
            </a:solidFill>
            <a:prstDash val="solid"/>
          </a:ln>
        </p:spPr>
      </p:sp>
      <p:sp>
        <p:nvSpPr>
          <p:cNvPr id="11" name="Text 9"/>
          <p:cNvSpPr txBox="1"/>
          <p:nvPr/>
        </p:nvSpPr>
        <p:spPr>
          <a:xfrm>
            <a:off x="621792" y="2937849"/>
            <a:ext cx="1280160" cy="860298"/>
          </a:xfrm>
          <a:prstGeom prst="rect">
            <a:avLst/>
          </a:prstGeom>
          <a:noFill/>
          <a:ln/>
        </p:spPr>
        <p:txBody>
          <a:bodyPr wrap="square" lIns="0" tIns="0" rIns="0" bIns="0" rtlCol="0" anchor="ctr"/>
          <a:lstStyle/>
          <a:p>
            <a:pPr indent="0" marL="0">
              <a:buNone/>
            </a:pPr>
            <a:r>
              <a:rPr lang="en-US" sz="1400" b="1" dirty="0">
                <a:solidFill>
                  <a:schemeClr val="accent5"/>
                </a:solidFill>
              </a:rPr>
              <a:t>7) T.F.C.</a:t>
            </a:r>
            <a:endParaRPr lang="en-US" sz="1400" dirty="0"/>
          </a:p>
        </p:txBody>
      </p:sp>
      <p:sp>
        <p:nvSpPr>
          <p:cNvPr id="12" name="Text 10"/>
          <p:cNvSpPr txBox="1"/>
          <p:nvPr/>
        </p:nvSpPr>
        <p:spPr>
          <a:xfrm>
            <a:off x="1993392" y="2937849"/>
            <a:ext cx="6446520" cy="860298"/>
          </a:xfrm>
          <a:prstGeom prst="rect">
            <a:avLst/>
          </a:prstGeom>
          <a:noFill/>
          <a:ln/>
        </p:spPr>
        <p:txBody>
          <a:bodyPr wrap="square" lIns="0" tIns="0" rIns="0" bIns="0" rtlCol="0" anchor="ctr"/>
          <a:lstStyle/>
          <a:p>
            <a:pPr indent="0" marL="0">
              <a:buNone/>
            </a:pPr>
            <a:r>
              <a:rPr lang="en-US" sz="1300" dirty="0">
                <a:solidFill>
                  <a:schemeClr val="tx1"/>
                </a:solidFill>
              </a:rPr>
              <a:t>RAMIREZ ESTRADA J. G., L’approfondissement de la Trinité immanente et sa révélation dans la croix chez Hans Urs von Balthasar. Travail de fin de cycle en vue de l’obtention du titre de baccalauréat en théologie, Lubumbashi, Theologicum, Inédit, 2026.</a:t>
            </a:r>
            <a:endParaRPr lang="en-US" sz="1300" dirty="0"/>
          </a:p>
        </p:txBody>
      </p:sp>
      <p:sp>
        <p:nvSpPr>
          <p:cNvPr id="13" name="carte"/>
          <p:cNvSpPr/>
          <p:nvPr/>
        </p:nvSpPr>
        <p:spPr>
          <a:xfrm>
            <a:off x="457200" y="3913124"/>
            <a:ext cx="8229600" cy="658876"/>
          </a:xfrm>
          <a:prstGeom prst="roundRect">
            <a:avLst>
              <a:gd name="adj" fmla="val 11103"/>
            </a:avLst>
          </a:prstGeom>
          <a:solidFill>
            <a:schemeClr val="accent6">
              <a:alpha val="10000"/>
            </a:schemeClr>
          </a:solidFill>
          <a:ln w="15875">
            <a:solidFill>
              <a:schemeClr val="accent6"/>
            </a:solidFill>
            <a:prstDash val="solid"/>
          </a:ln>
        </p:spPr>
      </p:sp>
      <p:sp>
        <p:nvSpPr>
          <p:cNvPr id="14" name="Text 12"/>
          <p:cNvSpPr txBox="1"/>
          <p:nvPr/>
        </p:nvSpPr>
        <p:spPr>
          <a:xfrm>
            <a:off x="621792" y="3913124"/>
            <a:ext cx="1280160" cy="658876"/>
          </a:xfrm>
          <a:prstGeom prst="rect">
            <a:avLst/>
          </a:prstGeom>
          <a:noFill/>
          <a:ln/>
        </p:spPr>
        <p:txBody>
          <a:bodyPr wrap="square" lIns="0" tIns="0" rIns="0" bIns="0" rtlCol="0" anchor="ctr"/>
          <a:lstStyle/>
          <a:p>
            <a:pPr indent="0" marL="0">
              <a:buNone/>
            </a:pPr>
            <a:r>
              <a:rPr lang="en-US" sz="1400" b="1" dirty="0">
                <a:solidFill>
                  <a:schemeClr val="accent6"/>
                </a:solidFill>
              </a:rPr>
              <a:t>8) Cours</a:t>
            </a:r>
            <a:endParaRPr lang="en-US" sz="1400" dirty="0"/>
          </a:p>
        </p:txBody>
      </p:sp>
      <p:sp>
        <p:nvSpPr>
          <p:cNvPr id="15" name="Text 13"/>
          <p:cNvSpPr txBox="1"/>
          <p:nvPr/>
        </p:nvSpPr>
        <p:spPr>
          <a:xfrm>
            <a:off x="1993392" y="3913124"/>
            <a:ext cx="6446520" cy="658876"/>
          </a:xfrm>
          <a:prstGeom prst="rect">
            <a:avLst/>
          </a:prstGeom>
          <a:noFill/>
          <a:ln/>
        </p:spPr>
        <p:txBody>
          <a:bodyPr wrap="square" lIns="0" tIns="0" rIns="0" bIns="0" rtlCol="0" anchor="ctr"/>
          <a:lstStyle/>
          <a:p>
            <a:pPr indent="0" marL="0">
              <a:buNone/>
            </a:pPr>
            <a:r>
              <a:rPr lang="en-US" sz="1300" dirty="0">
                <a:solidFill>
                  <a:schemeClr val="tx1"/>
                </a:solidFill>
              </a:rPr>
              <a:t>KALOMBO V., Sacrements d’initiation chrétienne. Baptême et confirmation. Cours de théologie sacramentaire, Lubumbashi, Theologicum, Inédit, 2020.</a:t>
            </a:r>
            <a:endParaRPr lang="en-US" sz="13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IV. Sources électroniques (1/2)</a:t>
            </a:r>
            <a:endParaRPr lang="en-US" sz="2800" dirty="0"/>
          </a:p>
        </p:txBody>
      </p:sp>
      <p:sp>
        <p:nvSpPr>
          <p:cNvPr id="4" name="Text 2"/>
          <p:cNvSpPr txBox="1"/>
          <p:nvPr/>
        </p:nvSpPr>
        <p:spPr>
          <a:xfrm>
            <a:off x="457200" y="1097280"/>
            <a:ext cx="8229600" cy="274320"/>
          </a:xfrm>
          <a:prstGeom prst="rect">
            <a:avLst/>
          </a:prstGeom>
          <a:noFill/>
          <a:ln/>
        </p:spPr>
        <p:txBody>
          <a:bodyPr wrap="square" lIns="0" tIns="0" rIns="0" bIns="0" rtlCol="0" anchor="t"/>
          <a:lstStyle/>
          <a:p>
            <a:pPr indent="0" marL="0">
              <a:spcAft>
                <a:spcPts val="300"/>
              </a:spcAft>
              <a:buNone/>
            </a:pPr>
            <a:r>
              <a:rPr lang="en-US" sz="1400" i="1" dirty="0">
                <a:solidFill>
                  <a:schemeClr val="tx1"/>
                </a:solidFill>
              </a:rPr>
              <a:t>Écrits de l’internet : toujours en dernier</a:t>
            </a:r>
            <a:endParaRPr lang="en-US" sz="1400" dirty="0"/>
          </a:p>
        </p:txBody>
      </p:sp>
      <p:sp>
        <p:nvSpPr>
          <p:cNvPr id="5" name="carte"/>
          <p:cNvSpPr/>
          <p:nvPr/>
        </p:nvSpPr>
        <p:spPr>
          <a:xfrm>
            <a:off x="457200" y="1508760"/>
            <a:ext cx="8229600" cy="971550"/>
          </a:xfrm>
          <a:prstGeom prst="roundRect">
            <a:avLst>
              <a:gd name="adj" fmla="val 7529"/>
            </a:avLst>
          </a:prstGeom>
          <a:solidFill>
            <a:schemeClr val="accent1">
              <a:alpha val="10000"/>
            </a:schemeClr>
          </a:solidFill>
          <a:ln w="15875">
            <a:solidFill>
              <a:schemeClr val="accent1"/>
            </a:solidFill>
            <a:prstDash val="solid"/>
          </a:ln>
        </p:spPr>
      </p:sp>
      <p:sp>
        <p:nvSpPr>
          <p:cNvPr id="6" name="Text 4"/>
          <p:cNvSpPr txBox="1"/>
          <p:nvPr/>
        </p:nvSpPr>
        <p:spPr>
          <a:xfrm>
            <a:off x="621792" y="1508760"/>
            <a:ext cx="1645920" cy="971550"/>
          </a:xfrm>
          <a:prstGeom prst="rect">
            <a:avLst/>
          </a:prstGeom>
          <a:noFill/>
          <a:ln/>
        </p:spPr>
        <p:txBody>
          <a:bodyPr wrap="square" lIns="0" tIns="0" rIns="0" bIns="0" rtlCol="0" anchor="ctr"/>
          <a:lstStyle/>
          <a:p>
            <a:pPr indent="0" marL="0">
              <a:buNone/>
            </a:pPr>
            <a:r>
              <a:rPr lang="en-US" sz="1400" b="1" dirty="0">
                <a:solidFill>
                  <a:schemeClr val="accent1"/>
                </a:solidFill>
              </a:rPr>
              <a:t>Ouvrage</a:t>
            </a:r>
            <a:endParaRPr lang="en-US" sz="1400" dirty="0"/>
          </a:p>
        </p:txBody>
      </p:sp>
      <p:sp>
        <p:nvSpPr>
          <p:cNvPr id="7" name="Text 5"/>
          <p:cNvSpPr txBox="1"/>
          <p:nvPr/>
        </p:nvSpPr>
        <p:spPr>
          <a:xfrm>
            <a:off x="2359152" y="1508760"/>
            <a:ext cx="6080760" cy="971550"/>
          </a:xfrm>
          <a:prstGeom prst="rect">
            <a:avLst/>
          </a:prstGeom>
          <a:noFill/>
          <a:ln/>
        </p:spPr>
        <p:txBody>
          <a:bodyPr wrap="square" lIns="0" tIns="0" rIns="0" bIns="0" rtlCol="0" anchor="ctr"/>
          <a:lstStyle/>
          <a:p>
            <a:pPr indent="0" marL="0">
              <a:buNone/>
            </a:pPr>
            <a:r>
              <a:rPr lang="en-US" sz="1500" dirty="0">
                <a:solidFill>
                  <a:schemeClr val="tx1"/>
                </a:solidFill>
              </a:rPr>
              <a:t>ALLAIS A., À se tordre [monographie en ligne]. Projet Gutenberg, 22-10-2004. [réf. du 1 septembre 2006]. Format ASCII. Disponible sur : http://www.gutenberg.org/etext/13834.</a:t>
            </a:r>
            <a:endParaRPr lang="en-US" sz="1500" dirty="0"/>
          </a:p>
        </p:txBody>
      </p:sp>
      <p:sp>
        <p:nvSpPr>
          <p:cNvPr id="8" name="carte"/>
          <p:cNvSpPr/>
          <p:nvPr/>
        </p:nvSpPr>
        <p:spPr>
          <a:xfrm>
            <a:off x="457200" y="2754630"/>
            <a:ext cx="8229600" cy="1203960"/>
          </a:xfrm>
          <a:prstGeom prst="roundRect">
            <a:avLst>
              <a:gd name="adj" fmla="val 6076"/>
            </a:avLst>
          </a:prstGeom>
          <a:solidFill>
            <a:schemeClr val="accent3">
              <a:alpha val="10000"/>
            </a:schemeClr>
          </a:solidFill>
          <a:ln w="15875">
            <a:solidFill>
              <a:schemeClr val="accent3"/>
            </a:solidFill>
            <a:prstDash val="solid"/>
          </a:ln>
        </p:spPr>
      </p:sp>
      <p:sp>
        <p:nvSpPr>
          <p:cNvPr id="9" name="Text 7"/>
          <p:cNvSpPr txBox="1"/>
          <p:nvPr/>
        </p:nvSpPr>
        <p:spPr>
          <a:xfrm>
            <a:off x="621792" y="2754630"/>
            <a:ext cx="1645920" cy="1203960"/>
          </a:xfrm>
          <a:prstGeom prst="rect">
            <a:avLst/>
          </a:prstGeom>
          <a:noFill/>
          <a:ln/>
        </p:spPr>
        <p:txBody>
          <a:bodyPr wrap="square" lIns="0" tIns="0" rIns="0" bIns="0" rtlCol="0" anchor="ctr"/>
          <a:lstStyle/>
          <a:p>
            <a:pPr indent="0" marL="0">
              <a:buNone/>
            </a:pPr>
            <a:r>
              <a:rPr lang="en-US" sz="1400" b="1" dirty="0">
                <a:solidFill>
                  <a:schemeClr val="accent3"/>
                </a:solidFill>
              </a:rPr>
              <a:t>Article de revue</a:t>
            </a:r>
            <a:endParaRPr lang="en-US" sz="1400" dirty="0"/>
          </a:p>
        </p:txBody>
      </p:sp>
      <p:sp>
        <p:nvSpPr>
          <p:cNvPr id="10" name="Text 8"/>
          <p:cNvSpPr txBox="1"/>
          <p:nvPr/>
        </p:nvSpPr>
        <p:spPr>
          <a:xfrm>
            <a:off x="2359152" y="2754630"/>
            <a:ext cx="6080760" cy="1203960"/>
          </a:xfrm>
          <a:prstGeom prst="rect">
            <a:avLst/>
          </a:prstGeom>
          <a:noFill/>
          <a:ln/>
        </p:spPr>
        <p:txBody>
          <a:bodyPr wrap="square" lIns="0" tIns="0" rIns="0" bIns="0" rtlCol="0" anchor="ctr"/>
          <a:lstStyle/>
          <a:p>
            <a:pPr indent="0" marL="0">
              <a:buNone/>
            </a:pPr>
            <a:r>
              <a:rPr lang="en-US" sz="1500" dirty="0">
                <a:solidFill>
                  <a:schemeClr val="tx1"/>
                </a:solidFill>
              </a:rPr>
              <a:t>CARRIERE L., Hypertextes et hyperliens au regard du droit d’auteur : quelques éléments de réflexion. Les Cahiers de propriété intellectuelle [en ligne], septembre 1997 [réf. du 19 octobre 1998], p. 467-490. Disponible sur : http://www.robic.ca</a:t>
            </a:r>
            <a:endParaRPr lang="en-US" sz="15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body" hasCustomPrompt="1"/>
          </p:nvPr>
        </p:nvSpPr>
        <p:spPr>
          <a:xfrm>
            <a:off x="457200" y="201168"/>
            <a:ext cx="8229600" cy="274320"/>
          </a:xfrm>
          <a:prstGeom prst="rect">
            <a:avLst/>
          </a:prstGeom>
          <a:noFill/>
          <a:ln/>
        </p:spPr>
        <p:txBody>
          <a:bodyPr wrap="square" lIns="0" tIns="0" rIns="0" bIns="0" rtlCol="0" anchor="ctr"/>
          <a:lstStyle/>
          <a:p>
            <a:pPr algn="l" indent="0" marL="0">
              <a:buNone/>
            </a:pPr>
            <a:r>
              <a:rPr lang="en-US" sz="1200" b="1" dirty="0">
                <a:solidFill>
                  <a:schemeClr val="accent3"/>
                </a:solidFill>
              </a:rPr>
              <a:t>II. NOTRE MANIÈRE D’ÉCRIRE LES SOURCES</a:t>
            </a:r>
            <a:endParaRPr lang="en-US" sz="1200" dirty="0"/>
          </a:p>
        </p:txBody>
      </p:sp>
      <p:sp>
        <p:nvSpPr>
          <p:cNvPr id="3" name="Text 0"/>
          <p:cNvSpPr/>
          <p:nvPr>
            <p:ph idx="101" type="title" hasCustomPrompt="1"/>
          </p:nvPr>
        </p:nvSpPr>
        <p:spPr>
          <a:xfrm>
            <a:off x="457200" y="475488"/>
            <a:ext cx="8229600" cy="594360"/>
          </a:xfrm>
          <a:prstGeom prst="rect">
            <a:avLst/>
          </a:prstGeom>
          <a:noFill/>
          <a:ln/>
        </p:spPr>
        <p:txBody>
          <a:bodyPr wrap="square" lIns="0" tIns="0" rIns="0" bIns="0" rtlCol="0" anchor="ctr"/>
          <a:lstStyle/>
          <a:p>
            <a:pPr algn="l" indent="0" marL="0">
              <a:buNone/>
            </a:pPr>
            <a:r>
              <a:rPr lang="en-US" sz="2800" b="1" dirty="0">
                <a:solidFill>
                  <a:schemeClr val="accent3"/>
                </a:solidFill>
              </a:rPr>
              <a:t>IV. Sources électroniques (2/2)</a:t>
            </a:r>
            <a:endParaRPr lang="en-US" sz="2800" dirty="0"/>
          </a:p>
        </p:txBody>
      </p:sp>
      <p:sp>
        <p:nvSpPr>
          <p:cNvPr id="4" name="carte"/>
          <p:cNvSpPr/>
          <p:nvPr/>
        </p:nvSpPr>
        <p:spPr>
          <a:xfrm>
            <a:off x="457200" y="1188720"/>
            <a:ext cx="8229600" cy="971550"/>
          </a:xfrm>
          <a:prstGeom prst="roundRect">
            <a:avLst>
              <a:gd name="adj" fmla="val 7529"/>
            </a:avLst>
          </a:prstGeom>
          <a:solidFill>
            <a:schemeClr val="accent5">
              <a:alpha val="10000"/>
            </a:schemeClr>
          </a:solidFill>
          <a:ln w="15875">
            <a:solidFill>
              <a:schemeClr val="accent5"/>
            </a:solidFill>
            <a:prstDash val="solid"/>
          </a:ln>
        </p:spPr>
      </p:sp>
      <p:sp>
        <p:nvSpPr>
          <p:cNvPr id="5" name="Text 3"/>
          <p:cNvSpPr txBox="1"/>
          <p:nvPr/>
        </p:nvSpPr>
        <p:spPr>
          <a:xfrm>
            <a:off x="621792" y="1188720"/>
            <a:ext cx="1645920" cy="971550"/>
          </a:xfrm>
          <a:prstGeom prst="rect">
            <a:avLst/>
          </a:prstGeom>
          <a:noFill/>
          <a:ln/>
        </p:spPr>
        <p:txBody>
          <a:bodyPr wrap="square" lIns="0" tIns="0" rIns="0" bIns="0" rtlCol="0" anchor="ctr"/>
          <a:lstStyle/>
          <a:p>
            <a:pPr indent="0" marL="0">
              <a:buNone/>
            </a:pPr>
            <a:r>
              <a:rPr lang="en-US" sz="1400" b="1" dirty="0">
                <a:solidFill>
                  <a:schemeClr val="accent5"/>
                </a:solidFill>
              </a:rPr>
              <a:t>Base de données</a:t>
            </a:r>
            <a:endParaRPr lang="en-US" sz="1400" dirty="0"/>
          </a:p>
        </p:txBody>
      </p:sp>
      <p:sp>
        <p:nvSpPr>
          <p:cNvPr id="6" name="Text 4"/>
          <p:cNvSpPr txBox="1"/>
          <p:nvPr/>
        </p:nvSpPr>
        <p:spPr>
          <a:xfrm>
            <a:off x="2359152" y="1188720"/>
            <a:ext cx="6080760" cy="971550"/>
          </a:xfrm>
          <a:prstGeom prst="rect">
            <a:avLst/>
          </a:prstGeom>
          <a:noFill/>
          <a:ln/>
        </p:spPr>
        <p:txBody>
          <a:bodyPr wrap="square" lIns="0" tIns="0" rIns="0" bIns="0" rtlCol="0" anchor="ctr"/>
          <a:lstStyle/>
          <a:p>
            <a:pPr indent="0" marL="0">
              <a:buNone/>
            </a:pPr>
            <a:r>
              <a:rPr lang="en-US" sz="1500" dirty="0">
                <a:solidFill>
                  <a:schemeClr val="tx1"/>
                </a:solidFill>
              </a:rPr>
              <a:t>MCNAMARA P., Messaging leadership debated. Network world [en ligne]. 31 août 1998, vol. 15, n° 35, [réf. du 11 décembre 1998], p. 23-24. Disponible sur ProQuest Direct (Periodical Abstracts Research II).</a:t>
            </a:r>
            <a:endParaRPr lang="en-US" sz="1500" dirty="0"/>
          </a:p>
        </p:txBody>
      </p:sp>
      <p:sp>
        <p:nvSpPr>
          <p:cNvPr id="7" name="carte"/>
          <p:cNvSpPr/>
          <p:nvPr/>
        </p:nvSpPr>
        <p:spPr>
          <a:xfrm>
            <a:off x="457200" y="2434590"/>
            <a:ext cx="8229600" cy="1203960"/>
          </a:xfrm>
          <a:prstGeom prst="roundRect">
            <a:avLst>
              <a:gd name="adj" fmla="val 6076"/>
            </a:avLst>
          </a:prstGeom>
          <a:solidFill>
            <a:schemeClr val="accent6">
              <a:alpha val="10000"/>
            </a:schemeClr>
          </a:solidFill>
          <a:ln w="15875">
            <a:solidFill>
              <a:schemeClr val="accent6"/>
            </a:solidFill>
            <a:prstDash val="solid"/>
          </a:ln>
        </p:spPr>
      </p:sp>
      <p:sp>
        <p:nvSpPr>
          <p:cNvPr id="8" name="Text 6"/>
          <p:cNvSpPr txBox="1"/>
          <p:nvPr/>
        </p:nvSpPr>
        <p:spPr>
          <a:xfrm>
            <a:off x="621792" y="2434590"/>
            <a:ext cx="1645920" cy="1203960"/>
          </a:xfrm>
          <a:prstGeom prst="rect">
            <a:avLst/>
          </a:prstGeom>
          <a:noFill/>
          <a:ln/>
        </p:spPr>
        <p:txBody>
          <a:bodyPr wrap="square" lIns="0" tIns="0" rIns="0" bIns="0" rtlCol="0" anchor="ctr"/>
          <a:lstStyle/>
          <a:p>
            <a:pPr indent="0" marL="0">
              <a:buNone/>
            </a:pPr>
            <a:r>
              <a:rPr lang="en-US" sz="1400" b="1" dirty="0">
                <a:solidFill>
                  <a:schemeClr val="accent6"/>
                </a:solidFill>
              </a:rPr>
              <a:t>Chapitre d’ouvrage</a:t>
            </a:r>
            <a:endParaRPr lang="en-US" sz="1400" dirty="0"/>
          </a:p>
        </p:txBody>
      </p:sp>
      <p:sp>
        <p:nvSpPr>
          <p:cNvPr id="9" name="Text 7"/>
          <p:cNvSpPr txBox="1"/>
          <p:nvPr/>
        </p:nvSpPr>
        <p:spPr>
          <a:xfrm>
            <a:off x="2359152" y="2434590"/>
            <a:ext cx="6080760" cy="1203960"/>
          </a:xfrm>
          <a:prstGeom prst="rect">
            <a:avLst/>
          </a:prstGeom>
          <a:noFill/>
          <a:ln/>
        </p:spPr>
        <p:txBody>
          <a:bodyPr wrap="square" lIns="0" tIns="0" rIns="0" bIns="0" rtlCol="0" anchor="ctr"/>
          <a:lstStyle/>
          <a:p>
            <a:pPr indent="0" marL="0">
              <a:buNone/>
            </a:pPr>
            <a:r>
              <a:rPr lang="en-US" sz="1500" dirty="0">
                <a:solidFill>
                  <a:schemeClr val="tx1"/>
                </a:solidFill>
              </a:rPr>
              <a:t>CARROL L., Alice’s Adventures in Wonderland [en ligne]. Texinfo ed. 2.2. Dortmund, Germany : WindSpiel, novembre 1994 [réf. du 30 mars 1995]. Chapter VII. A Mad Tea-Party. Disponible sur : http://www.germany.eu.net/books/car roll/alice_10.html#SEC13.</a:t>
            </a:r>
            <a:endParaRPr lang="en-US" sz="1500" dirty="0"/>
          </a:p>
        </p:txBody>
      </p:sp>
      <p:sp>
        <p:nvSpPr>
          <p:cNvPr id="25" name="Slide Number Placeholder 0"/>
          <p:cNvSpPr>
            <a:spLocks noGrp="1"/>
          </p:cNvSpPr>
          <p:nvPr>
            <p:ph type="sldNum" sz="quarter" idx="4294967295"/>
          </p:nvPr>
        </p:nvSpPr>
        <p:spPr>
          <a:xfrm>
            <a:off x="8229600" y="4773168"/>
            <a:ext cx="45720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6B6469"/>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motif"/>
          <p:cNvSpPr/>
          <p:nvPr/>
        </p:nvSpPr>
        <p:spPr>
          <a:xfrm>
            <a:off x="6400800" y="640080"/>
            <a:ext cx="3291840" cy="3291840"/>
          </a:xfrm>
          <a:prstGeom prst="ellipse">
            <a:avLst/>
          </a:prstGeom>
          <a:solidFill>
            <a:schemeClr val="accent2">
              <a:alpha val="30000"/>
            </a:schemeClr>
          </a:solidFill>
          <a:ln w="12700">
            <a:solidFill>
              <a:schemeClr val="accent2">
                <a:alpha val="30000"/>
              </a:schemeClr>
            </a:solidFill>
            <a:prstDash val="solid"/>
          </a:ln>
        </p:spPr>
      </p:sp>
      <p:sp>
        <p:nvSpPr>
          <p:cNvPr id="3" name="motif 2"/>
          <p:cNvSpPr/>
          <p:nvPr/>
        </p:nvSpPr>
        <p:spPr>
          <a:xfrm>
            <a:off x="7223760" y="2651760"/>
            <a:ext cx="2651760" cy="2651760"/>
          </a:xfrm>
          <a:prstGeom prst="ellipse">
            <a:avLst/>
          </a:prstGeom>
          <a:solidFill>
            <a:schemeClr val="accent3">
              <a:alpha val="60000"/>
            </a:schemeClr>
          </a:solidFill>
          <a:ln w="12700">
            <a:solidFill>
              <a:schemeClr val="accent3">
                <a:alpha val="60000"/>
              </a:schemeClr>
            </a:solidFill>
            <a:prstDash val="solid"/>
          </a:ln>
        </p:spPr>
      </p:sp>
      <p:sp>
        <p:nvSpPr>
          <p:cNvPr id="4" name="motif 3"/>
          <p:cNvSpPr/>
          <p:nvPr/>
        </p:nvSpPr>
        <p:spPr>
          <a:xfrm>
            <a:off x="5669280" y="3566160"/>
            <a:ext cx="1280160" cy="1280160"/>
          </a:xfrm>
          <a:prstGeom prst="ellipse">
            <a:avLst/>
          </a:prstGeom>
          <a:solidFill>
            <a:schemeClr val="accent5">
              <a:alpha val="60000"/>
            </a:schemeClr>
          </a:solidFill>
          <a:ln w="12700">
            <a:solidFill>
              <a:schemeClr val="accent5">
                <a:alpha val="60000"/>
              </a:schemeClr>
            </a:solidFill>
            <a:prstDash val="solid"/>
          </a:ln>
        </p:spPr>
      </p:sp>
      <p:sp>
        <p:nvSpPr>
          <p:cNvPr id="5" name="Text 1"/>
          <p:cNvSpPr/>
          <p:nvPr>
            <p:ph idx="101" type="title" hasCustomPrompt="1"/>
          </p:nvPr>
        </p:nvSpPr>
        <p:spPr>
          <a:xfrm>
            <a:off x="731520" y="914400"/>
            <a:ext cx="5852160" cy="2011680"/>
          </a:xfrm>
          <a:prstGeom prst="rect">
            <a:avLst/>
          </a:prstGeom>
          <a:noFill/>
          <a:ln/>
        </p:spPr>
        <p:txBody>
          <a:bodyPr wrap="square" lIns="0" tIns="0" rIns="0" bIns="0" rtlCol="0" anchor="b"/>
          <a:lstStyle/>
          <a:p>
            <a:pPr algn="l" indent="0" marL="0">
              <a:buNone/>
            </a:pPr>
            <a:r>
              <a:rPr lang="en-US" sz="3600" b="1" dirty="0">
                <a:solidFill>
                  <a:schemeClr val="bg1"/>
                </a:solidFill>
              </a:rPr>
              <a:t>Merci de votre attention</a:t>
            </a:r>
            <a:endParaRPr lang="en-US" sz="3600" dirty="0"/>
          </a:p>
        </p:txBody>
      </p:sp>
      <p:sp>
        <p:nvSpPr>
          <p:cNvPr id="6" name="Text 1"/>
          <p:cNvSpPr/>
          <p:nvPr>
            <p:ph idx="102" type="body" hasCustomPrompt="1"/>
          </p:nvPr>
        </p:nvSpPr>
        <p:spPr>
          <a:xfrm>
            <a:off x="731520" y="3154680"/>
            <a:ext cx="5852160" cy="1371600"/>
          </a:xfrm>
          <a:prstGeom prst="rect">
            <a:avLst/>
          </a:prstGeom>
          <a:noFill/>
          <a:ln/>
        </p:spPr>
        <p:txBody>
          <a:bodyPr wrap="square" lIns="0" tIns="0" rIns="0" bIns="0" rtlCol="0" anchor="t"/>
          <a:lstStyle/>
          <a:p>
            <a:pPr algn="l" indent="0" marL="0">
              <a:spcAft>
                <a:spcPts val="600"/>
              </a:spcAft>
              <a:buNone/>
            </a:pPr>
            <a:r>
              <a:rPr lang="en-US" sz="2200" b="1" dirty="0">
                <a:solidFill>
                  <a:schemeClr val="accent2"/>
                </a:solidFill>
              </a:rPr>
              <a:t>Travail réalisé par Mukundi Placide</a:t>
            </a:r>
            <a:endParaRPr lang="en-US" sz="1800" dirty="0"/>
          </a:p>
          <a:p>
            <a:pPr algn="l" indent="0" marL="0">
              <a:spcAft>
                <a:spcPts val="200"/>
              </a:spcAft>
              <a:buNone/>
            </a:pPr>
            <a:r>
              <a:rPr lang="en-US" sz="1800" dirty="0">
                <a:solidFill>
                  <a:schemeClr val="bg1"/>
                </a:solidFill>
              </a:rPr>
              <a:t>Professeur de Méthodologie scientifique</a:t>
            </a:r>
            <a:endParaRPr lang="en-US" sz="1800" dirty="0"/>
          </a:p>
          <a:p>
            <a:pPr algn="l" indent="0" marL="0">
              <a:buNone/>
            </a:pPr>
            <a:r>
              <a:rPr lang="en-US" sz="1800" dirty="0">
                <a:solidFill>
                  <a:schemeClr val="bg1"/>
                </a:solidFill>
              </a:rPr>
              <a:t>Theologicum Saint François de Sales, Lubumbashi</a:t>
            </a:r>
            <a:endParaRPr lang="en-US" sz="1800" dirty="0"/>
          </a:p>
        </p:txBody>
      </p:sp>
    </p:spTree>
  </p:cSld>
  <p:clrMapOvr>
    <a:masterClrMapping/>
  </p:clrMapOvr>
</p:sld>
</file>

<file path=ppt/theme/theme1.xml><?xml version="1.0" encoding="utf-8"?>
<a:theme xmlns:a="http://schemas.openxmlformats.org/drawingml/2006/main" name="Methodologie Theologicum">
  <a:themeElements>
    <a:clrScheme name="Methodologie Theologicum">
      <a:dk1>
        <a:srgbClr val="1F1A1C"/>
      </a:dk1>
      <a:lt1>
        <a:srgbClr val="FFFFFF"/>
      </a:lt1>
      <a:dk2>
        <a:srgbClr val="5E1A33"/>
      </a:dk2>
      <a:lt2>
        <a:srgbClr val="F5EEF0"/>
      </a:lt2>
      <a:accent1>
        <a:srgbClr val="7A2142"/>
      </a:accent1>
      <a:accent2>
        <a:srgbClr val="C9A24B"/>
      </a:accent2>
      <a:accent3>
        <a:srgbClr val="1F6F78"/>
      </a:accent3>
      <a:accent4>
        <a:srgbClr val="4C7A34"/>
      </a:accent4>
      <a:accent5>
        <a:srgbClr val="2B5C9E"/>
      </a:accent5>
      <a:accent6>
        <a:srgbClr val="C25E1B"/>
      </a:accent6>
      <a:hlink>
        <a:srgbClr val="7A2142"/>
      </a:hlink>
      <a:folHlink>
        <a:srgbClr val="6B6469"/>
      </a:folHlink>
    </a:clrScheme>
    <a:fontScheme name="Methodologie Theologicum">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Normes et règles de méthodologie scientifique</dc:title>
  <dc:subject>PptxGenJS Presentation</dc:subject>
  <dc:creator>Mukundi Placide</dc:creator>
  <cp:lastModifiedBy>Mukundi Placide</cp:lastModifiedBy>
  <cp:revision>1</cp:revision>
  <dcterms:created xsi:type="dcterms:W3CDTF">2026-10-11T20:18:31Z</dcterms:created>
  <dcterms:modified xsi:type="dcterms:W3CDTF">2026-10-11T20:18:31Z</dcterms:modified>
</cp:coreProperties>
</file>